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7" r:id="rId4"/>
    <p:sldId id="266" r:id="rId5"/>
    <p:sldId id="258" r:id="rId6"/>
    <p:sldId id="260" r:id="rId7"/>
    <p:sldId id="276" r:id="rId8"/>
    <p:sldId id="270" r:id="rId9"/>
    <p:sldId id="269" r:id="rId10"/>
    <p:sldId id="279" r:id="rId11"/>
    <p:sldId id="280" r:id="rId12"/>
    <p:sldId id="281" r:id="rId13"/>
    <p:sldId id="278" r:id="rId14"/>
    <p:sldId id="287" r:id="rId15"/>
    <p:sldId id="261" r:id="rId16"/>
    <p:sldId id="282" r:id="rId17"/>
    <p:sldId id="268" r:id="rId18"/>
    <p:sldId id="284" r:id="rId19"/>
    <p:sldId id="285" r:id="rId20"/>
    <p:sldId id="283" r:id="rId21"/>
    <p:sldId id="286" r:id="rId22"/>
    <p:sldId id="262"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08"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5669279"/>
            <a:ext cx="12192000" cy="1188719"/>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0" y="0"/>
            <a:ext cx="12192000" cy="6858000"/>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1113787" y="436710"/>
            <a:ext cx="5360035" cy="719455"/>
          </a:xfrm>
          <a:prstGeom prst="rect">
            <a:avLst/>
          </a:prstGeom>
        </p:spPr>
        <p:txBody>
          <a:bodyPr wrap="square" lIns="0" tIns="0" rIns="0" bIns="0">
            <a:spAutoFit/>
          </a:bodyPr>
          <a:lstStyle>
            <a:lvl1pPr>
              <a:defRPr sz="2000" b="1" i="0">
                <a:solidFill>
                  <a:srgbClr val="EF00FC"/>
                </a:solidFill>
                <a:latin typeface="Verdana"/>
                <a:cs typeface="Verdana"/>
              </a:defRPr>
            </a:lvl1pPr>
          </a:lstStyle>
          <a:p>
            <a:r>
              <a:rPr lang="en-US"/>
              <a:t>Click to edit Master title style</a:t>
            </a:r>
            <a:endParaRPr/>
          </a:p>
        </p:txBody>
      </p:sp>
      <p:sp>
        <p:nvSpPr>
          <p:cNvPr id="3" name="Holder 3"/>
          <p:cNvSpPr>
            <a:spLocks noGrp="1"/>
          </p:cNvSpPr>
          <p:nvPr>
            <p:ph type="subTitle" idx="4"/>
          </p:nvPr>
        </p:nvSpPr>
        <p:spPr>
          <a:xfrm>
            <a:off x="1201418" y="3565652"/>
            <a:ext cx="9789162" cy="939800"/>
          </a:xfrm>
          <a:prstGeom prst="rect">
            <a:avLst/>
          </a:prstGeom>
        </p:spPr>
        <p:txBody>
          <a:bodyPr wrap="square" lIns="0" tIns="0" rIns="0" bIns="0">
            <a:spAutoFit/>
          </a:bodyPr>
          <a:lstStyle>
            <a:lvl1pPr>
              <a:defRPr b="0" i="0">
                <a:solidFill>
                  <a:schemeClr val="tx1"/>
                </a:solidFill>
              </a:defRPr>
            </a:lvl1pPr>
          </a:lstStyle>
          <a:p>
            <a:r>
              <a:rPr lang="en-US"/>
              <a:t>Click to edit Master subtitle style</a:t>
            </a:r>
            <a:endParaRPr/>
          </a:p>
        </p:txBody>
      </p:sp>
      <p:sp>
        <p:nvSpPr>
          <p:cNvPr id="4" name="Holder 4"/>
          <p:cNvSpPr>
            <a:spLocks noGrp="1"/>
          </p:cNvSpPr>
          <p:nvPr>
            <p:ph type="ftr" sz="quarter" idx="5"/>
          </p:nvPr>
        </p:nvSpPr>
        <p:spPr/>
        <p:txBody>
          <a:bodyPr lIns="0" tIns="0" rIns="0" bIns="0"/>
          <a:lstStyle>
            <a:lvl1pPr>
              <a:defRPr sz="1200" b="1" i="0">
                <a:solidFill>
                  <a:srgbClr val="016B85"/>
                </a:solidFill>
                <a:latin typeface="Caladea"/>
                <a:cs typeface="Caladea"/>
              </a:defRPr>
            </a:lvl1pPr>
          </a:lstStyle>
          <a:p>
            <a:endParaRPr 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A099618-1869-42C1-AE8B-ABD5F6A2F258}" type="datetimeFigureOut">
              <a:rPr lang="en-US" smtClean="0"/>
              <a:t>1/28/2024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E2AD21C4-9DF0-4C05-87BE-34E94ADDA769}" type="slidenum">
              <a:rPr lang="en-US" smtClean="0"/>
              <a:t>‹#›</a:t>
            </a:fld>
            <a:endParaRPr lang="en-US"/>
          </a:p>
        </p:txBody>
      </p:sp>
    </p:spTree>
    <p:extLst>
      <p:ext uri="{BB962C8B-B14F-4D97-AF65-F5344CB8AC3E}">
        <p14:creationId xmlns:p14="http://schemas.microsoft.com/office/powerpoint/2010/main" val="304400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Georgia"/>
                <a:cs typeface="Georgia"/>
              </a:defRPr>
            </a:lvl1pPr>
          </a:lstStyle>
          <a:p>
            <a:r>
              <a:rPr lang="en-US"/>
              <a:t>Click to edit Master title style</a:t>
            </a:r>
            <a:endParaRPr/>
          </a:p>
        </p:txBody>
      </p:sp>
      <p:sp>
        <p:nvSpPr>
          <p:cNvPr id="3" name="Holder 3"/>
          <p:cNvSpPr>
            <a:spLocks noGrp="1"/>
          </p:cNvSpPr>
          <p:nvPr>
            <p:ph type="body" idx="1"/>
          </p:nvPr>
        </p:nvSpPr>
        <p:spPr/>
        <p:txBody>
          <a:bodyPr lIns="0" tIns="0" rIns="0" bIns="0"/>
          <a:lstStyle>
            <a:lvl1pPr>
              <a:defRPr sz="2600" b="0" i="0">
                <a:solidFill>
                  <a:schemeClr val="tx1"/>
                </a:solidFill>
                <a:latin typeface="Arial"/>
                <a:cs typeface="Arial"/>
              </a:defRPr>
            </a:lvl1pPr>
          </a:lstStyle>
          <a:p>
            <a:pPr lvl="0"/>
            <a:r>
              <a:rPr lang="en-US"/>
              <a:t>Click to edit Master text styles</a:t>
            </a:r>
          </a:p>
        </p:txBody>
      </p:sp>
      <p:sp>
        <p:nvSpPr>
          <p:cNvPr id="4" name="Holder 4"/>
          <p:cNvSpPr>
            <a:spLocks noGrp="1"/>
          </p:cNvSpPr>
          <p:nvPr>
            <p:ph type="ftr" sz="quarter" idx="5"/>
          </p:nvPr>
        </p:nvSpPr>
        <p:spPr/>
        <p:txBody>
          <a:bodyPr lIns="0" tIns="0" rIns="0" bIns="0"/>
          <a:lstStyle>
            <a:lvl1pPr>
              <a:defRPr sz="1200" b="1" i="0">
                <a:solidFill>
                  <a:srgbClr val="016B85"/>
                </a:solidFill>
                <a:latin typeface="Caladea"/>
                <a:cs typeface="Caladea"/>
              </a:defRPr>
            </a:lvl1pPr>
          </a:lstStyle>
          <a:p>
            <a:endParaRPr lang="en-US"/>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A099618-1869-42C1-AE8B-ABD5F6A2F258}" type="datetimeFigureOut">
              <a:rPr lang="en-US" smtClean="0"/>
              <a:t>1/28/2024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E2AD21C4-9DF0-4C05-87BE-34E94ADDA769}" type="slidenum">
              <a:rPr lang="en-US" smtClean="0"/>
              <a:t>‹#›</a:t>
            </a:fld>
            <a:endParaRPr lang="en-US"/>
          </a:p>
        </p:txBody>
      </p:sp>
    </p:spTree>
    <p:extLst>
      <p:ext uri="{BB962C8B-B14F-4D97-AF65-F5344CB8AC3E}">
        <p14:creationId xmlns:p14="http://schemas.microsoft.com/office/powerpoint/2010/main" val="3148341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Georgia"/>
                <a:cs typeface="Georgia"/>
              </a:defRPr>
            </a:lvl1pPr>
          </a:lstStyle>
          <a:p>
            <a:r>
              <a:rPr lang="en-US"/>
              <a:t>Click to edit Master title style</a:t>
            </a:r>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pPr lvl="0"/>
            <a:r>
              <a:rPr lang="en-US"/>
              <a:t>Click to edit Master text styles</a:t>
            </a: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defRPr sz="1200" b="1" i="0">
                <a:solidFill>
                  <a:srgbClr val="016B85"/>
                </a:solidFill>
                <a:latin typeface="Caladea"/>
                <a:cs typeface="Caladea"/>
              </a:defRPr>
            </a:lvl1pPr>
          </a:lstStyle>
          <a:p>
            <a:endParaRPr lang="en-US"/>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0A099618-1869-42C1-AE8B-ABD5F6A2F258}" type="datetimeFigureOut">
              <a:rPr lang="en-US" smtClean="0"/>
              <a:t>1/28/2024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E2AD21C4-9DF0-4C05-87BE-34E94ADDA769}" type="slidenum">
              <a:rPr lang="en-US" smtClean="0"/>
              <a:t>‹#›</a:t>
            </a:fld>
            <a:endParaRPr lang="en-US"/>
          </a:p>
        </p:txBody>
      </p:sp>
    </p:spTree>
    <p:extLst>
      <p:ext uri="{BB962C8B-B14F-4D97-AF65-F5344CB8AC3E}">
        <p14:creationId xmlns:p14="http://schemas.microsoft.com/office/powerpoint/2010/main" val="2465454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5669279"/>
            <a:ext cx="12192000" cy="1188719"/>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1045171" y="1690687"/>
            <a:ext cx="9927624" cy="4412280"/>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0" i="0">
                <a:solidFill>
                  <a:schemeClr val="tx1"/>
                </a:solidFill>
                <a:latin typeface="Georgia"/>
                <a:cs typeface="Georgia"/>
              </a:defRPr>
            </a:lvl1pPr>
          </a:lstStyle>
          <a:p>
            <a:r>
              <a:rPr lang="en-US"/>
              <a:t>Click to edit Master title style</a:t>
            </a:r>
            <a:endParaRPr/>
          </a:p>
        </p:txBody>
      </p:sp>
      <p:sp>
        <p:nvSpPr>
          <p:cNvPr id="3" name="Holder 3"/>
          <p:cNvSpPr>
            <a:spLocks noGrp="1"/>
          </p:cNvSpPr>
          <p:nvPr>
            <p:ph type="ftr" sz="quarter" idx="5"/>
          </p:nvPr>
        </p:nvSpPr>
        <p:spPr/>
        <p:txBody>
          <a:bodyPr lIns="0" tIns="0" rIns="0" bIns="0"/>
          <a:lstStyle>
            <a:lvl1pPr>
              <a:defRPr sz="1200" b="1" i="0">
                <a:solidFill>
                  <a:srgbClr val="016B85"/>
                </a:solidFill>
                <a:latin typeface="Caladea"/>
                <a:cs typeface="Caladea"/>
              </a:defRPr>
            </a:lvl1pPr>
          </a:lstStyle>
          <a:p>
            <a:endParaRPr lang="en-US"/>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0A099618-1869-42C1-AE8B-ABD5F6A2F258}" type="datetimeFigureOut">
              <a:rPr lang="en-US" smtClean="0"/>
              <a:t>1/28/2024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E2AD21C4-9DF0-4C05-87BE-34E94ADDA769}" type="slidenum">
              <a:rPr lang="en-US" smtClean="0"/>
              <a:t>‹#›</a:t>
            </a:fld>
            <a:endParaRPr lang="en-US"/>
          </a:p>
        </p:txBody>
      </p:sp>
    </p:spTree>
    <p:extLst>
      <p:ext uri="{BB962C8B-B14F-4D97-AF65-F5344CB8AC3E}">
        <p14:creationId xmlns:p14="http://schemas.microsoft.com/office/powerpoint/2010/main" val="2735381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200" b="1" i="0">
                <a:solidFill>
                  <a:srgbClr val="016B85"/>
                </a:solidFill>
                <a:latin typeface="Caladea"/>
                <a:cs typeface="Caladea"/>
              </a:defRPr>
            </a:lvl1pPr>
          </a:lstStyle>
          <a:p>
            <a:endParaRPr lang="en-US"/>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0A099618-1869-42C1-AE8B-ABD5F6A2F258}" type="datetimeFigureOut">
              <a:rPr lang="en-US" smtClean="0"/>
              <a:t>1/28/2024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E2AD21C4-9DF0-4C05-87BE-34E94ADDA769}" type="slidenum">
              <a:rPr lang="en-US" smtClean="0"/>
              <a:t>‹#›</a:t>
            </a:fld>
            <a:endParaRPr lang="en-US"/>
          </a:p>
        </p:txBody>
      </p:sp>
    </p:spTree>
    <p:extLst>
      <p:ext uri="{BB962C8B-B14F-4D97-AF65-F5344CB8AC3E}">
        <p14:creationId xmlns:p14="http://schemas.microsoft.com/office/powerpoint/2010/main" val="3483509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7965F-2D1B-B432-7B39-BADFA8DA94B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242929-FBE7-71D9-67F5-37A40F9957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286F82-645E-1067-22AF-411B86C9E8E0}"/>
              </a:ext>
            </a:extLst>
          </p:cNvPr>
          <p:cNvSpPr>
            <a:spLocks noGrp="1"/>
          </p:cNvSpPr>
          <p:nvPr>
            <p:ph type="dt" sz="half" idx="10"/>
          </p:nvPr>
        </p:nvSpPr>
        <p:spPr/>
        <p:txBody>
          <a:bodyPr/>
          <a:lstStyle/>
          <a:p>
            <a:fld id="{0A099618-1869-42C1-AE8B-ABD5F6A2F258}" type="datetimeFigureOut">
              <a:rPr lang="en-US" smtClean="0"/>
              <a:t>1/28/2024</a:t>
            </a:fld>
            <a:endParaRPr lang="en-US"/>
          </a:p>
        </p:txBody>
      </p:sp>
      <p:sp>
        <p:nvSpPr>
          <p:cNvPr id="5" name="Footer Placeholder 4">
            <a:extLst>
              <a:ext uri="{FF2B5EF4-FFF2-40B4-BE49-F238E27FC236}">
                <a16:creationId xmlns:a16="http://schemas.microsoft.com/office/drawing/2014/main" id="{54769CCD-3B2D-D080-CE40-2F1FB8CF3F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317D43-CFA0-5BCD-FE13-DBBBA55586F2}"/>
              </a:ext>
            </a:extLst>
          </p:cNvPr>
          <p:cNvSpPr>
            <a:spLocks noGrp="1"/>
          </p:cNvSpPr>
          <p:nvPr>
            <p:ph type="sldNum" sz="quarter" idx="12"/>
          </p:nvPr>
        </p:nvSpPr>
        <p:spPr/>
        <p:txBody>
          <a:bodyPr/>
          <a:lstStyle/>
          <a:p>
            <a:fld id="{E2AD21C4-9DF0-4C05-87BE-34E94ADDA769}" type="slidenum">
              <a:rPr lang="en-US" smtClean="0"/>
              <a:t>‹#›</a:t>
            </a:fld>
            <a:endParaRPr lang="en-US"/>
          </a:p>
        </p:txBody>
      </p:sp>
    </p:spTree>
    <p:extLst>
      <p:ext uri="{BB962C8B-B14F-4D97-AF65-F5344CB8AC3E}">
        <p14:creationId xmlns:p14="http://schemas.microsoft.com/office/powerpoint/2010/main" val="122515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5669279"/>
            <a:ext cx="12192000" cy="1188719"/>
          </a:xfrm>
          <a:prstGeom prst="rect">
            <a:avLst/>
          </a:prstGeom>
          <a:blipFill>
            <a:blip r:embed="rId8" cstate="print"/>
            <a:stretch>
              <a:fillRect/>
            </a:stretch>
          </a:blipFill>
        </p:spPr>
        <p:txBody>
          <a:bodyPr wrap="square" lIns="0" tIns="0" rIns="0" bIns="0" rtlCol="0"/>
          <a:lstStyle/>
          <a:p>
            <a:endParaRPr/>
          </a:p>
        </p:txBody>
      </p:sp>
      <p:sp>
        <p:nvSpPr>
          <p:cNvPr id="2" name="Holder 2"/>
          <p:cNvSpPr>
            <a:spLocks noGrp="1"/>
          </p:cNvSpPr>
          <p:nvPr>
            <p:ph type="title"/>
          </p:nvPr>
        </p:nvSpPr>
        <p:spPr>
          <a:xfrm>
            <a:off x="871218" y="623315"/>
            <a:ext cx="10449562" cy="695960"/>
          </a:xfrm>
          <a:prstGeom prst="rect">
            <a:avLst/>
          </a:prstGeom>
        </p:spPr>
        <p:txBody>
          <a:bodyPr wrap="square" lIns="0" tIns="0" rIns="0" bIns="0">
            <a:spAutoFit/>
          </a:bodyPr>
          <a:lstStyle>
            <a:lvl1pPr>
              <a:defRPr sz="4400" b="0" i="0">
                <a:solidFill>
                  <a:schemeClr val="tx1"/>
                </a:solidFill>
                <a:latin typeface="Georgia"/>
                <a:cs typeface="Georgia"/>
              </a:defRPr>
            </a:lvl1pPr>
          </a:lstStyle>
          <a:p>
            <a:endParaRPr/>
          </a:p>
        </p:txBody>
      </p:sp>
      <p:sp>
        <p:nvSpPr>
          <p:cNvPr id="3" name="Holder 3"/>
          <p:cNvSpPr>
            <a:spLocks noGrp="1"/>
          </p:cNvSpPr>
          <p:nvPr>
            <p:ph type="body" idx="1"/>
          </p:nvPr>
        </p:nvSpPr>
        <p:spPr>
          <a:xfrm>
            <a:off x="870586" y="1507235"/>
            <a:ext cx="10450827" cy="4713605"/>
          </a:xfrm>
          <a:prstGeom prst="rect">
            <a:avLst/>
          </a:prstGeom>
        </p:spPr>
        <p:txBody>
          <a:bodyPr wrap="square" lIns="0" tIns="0" rIns="0" bIns="0">
            <a:spAutoFit/>
          </a:bodyPr>
          <a:lstStyle>
            <a:lvl1pPr>
              <a:defRPr sz="26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1238573" y="6556736"/>
            <a:ext cx="9718040" cy="207645"/>
          </a:xfrm>
          <a:prstGeom prst="rect">
            <a:avLst/>
          </a:prstGeom>
        </p:spPr>
        <p:txBody>
          <a:bodyPr wrap="square" lIns="0" tIns="0" rIns="0" bIns="0">
            <a:spAutoFit/>
          </a:bodyPr>
          <a:lstStyle>
            <a:lvl1pPr>
              <a:defRPr sz="1200" b="1" i="0">
                <a:solidFill>
                  <a:srgbClr val="016B85"/>
                </a:solidFill>
                <a:latin typeface="Caladea"/>
                <a:cs typeface="Caladea"/>
              </a:defRPr>
            </a:lvl1pPr>
          </a:lstStyle>
          <a:p>
            <a:endParaRPr lang="en-US"/>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0A099618-1869-42C1-AE8B-ABD5F6A2F258}" type="datetimeFigureOut">
              <a:rPr lang="en-US" smtClean="0"/>
              <a:t>1/28/2024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E2AD21C4-9DF0-4C05-87BE-34E94ADDA769}" type="slidenum">
              <a:rPr lang="en-US" smtClean="0"/>
              <a:t>‹#›</a:t>
            </a:fld>
            <a:endParaRPr lang="en-US"/>
          </a:p>
        </p:txBody>
      </p:sp>
    </p:spTree>
    <p:extLst>
      <p:ext uri="{BB962C8B-B14F-4D97-AF65-F5344CB8AC3E}">
        <p14:creationId xmlns:p14="http://schemas.microsoft.com/office/powerpoint/2010/main" val="14433763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C9607-A1BE-70A4-F8BF-727664D74390}"/>
              </a:ext>
            </a:extLst>
          </p:cNvPr>
          <p:cNvSpPr>
            <a:spLocks noGrp="1"/>
          </p:cNvSpPr>
          <p:nvPr>
            <p:ph type="ctrTitle"/>
          </p:nvPr>
        </p:nvSpPr>
        <p:spPr>
          <a:xfrm>
            <a:off x="1313901" y="4251961"/>
            <a:ext cx="8927379" cy="1101635"/>
          </a:xfrm>
        </p:spPr>
        <p:txBody>
          <a:bodyPr>
            <a:normAutofit/>
          </a:bodyPr>
          <a:lstStyle/>
          <a:p>
            <a:r>
              <a:rPr lang="en-US" sz="4400" b="1" i="0" u="none" strike="noStrike" baseline="0" dirty="0">
                <a:latin typeface="Times New Roman" panose="02020603050405020304" pitchFamily="18" charset="0"/>
                <a:cs typeface="Times New Roman" panose="02020603050405020304" pitchFamily="18" charset="0"/>
              </a:rPr>
              <a:t>Medical management in POI</a:t>
            </a:r>
            <a:endParaRPr lang="en-US" sz="138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3AD3BA1D-E2E0-C509-88F2-EA3A15783F6F}"/>
              </a:ext>
            </a:extLst>
          </p:cNvPr>
          <p:cNvSpPr>
            <a:spLocks noGrp="1"/>
          </p:cNvSpPr>
          <p:nvPr>
            <p:ph type="subTitle" idx="1"/>
          </p:nvPr>
        </p:nvSpPr>
        <p:spPr>
          <a:xfrm>
            <a:off x="4120969" y="5819503"/>
            <a:ext cx="3357879" cy="633549"/>
          </a:xfrm>
        </p:spPr>
        <p:txBody>
          <a:bodyPr/>
          <a:lstStyle/>
          <a:p>
            <a:r>
              <a:rPr lang="en-US" dirty="0"/>
              <a:t>Dr. Sirus Rostami</a:t>
            </a:r>
          </a:p>
        </p:txBody>
      </p:sp>
      <p:pic>
        <p:nvPicPr>
          <p:cNvPr id="1026" name="Picture 2" descr="Logo-shirazfertilitycenter-500-500">
            <a:extLst>
              <a:ext uri="{FF2B5EF4-FFF2-40B4-BE49-F238E27FC236}">
                <a16:creationId xmlns:a16="http://schemas.microsoft.com/office/drawing/2014/main" id="{91C0022D-2E2A-220A-7220-1282FFD79E3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14" r="17232"/>
          <a:stretch/>
        </p:blipFill>
        <p:spPr bwMode="auto">
          <a:xfrm>
            <a:off x="52253" y="81688"/>
            <a:ext cx="1428203" cy="215240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 Premature Ovarian Failure: How is it diagnosed?">
            <a:extLst>
              <a:ext uri="{FF2B5EF4-FFF2-40B4-BE49-F238E27FC236}">
                <a16:creationId xmlns:a16="http://schemas.microsoft.com/office/drawing/2014/main" id="{356B374D-BE2C-E551-54D7-C35E415604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059" r="11405"/>
          <a:stretch/>
        </p:blipFill>
        <p:spPr bwMode="auto">
          <a:xfrm>
            <a:off x="1849274" y="153473"/>
            <a:ext cx="7948587" cy="425306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go-shirazfertilitycenter-500-500">
            <a:extLst>
              <a:ext uri="{FF2B5EF4-FFF2-40B4-BE49-F238E27FC236}">
                <a16:creationId xmlns:a16="http://schemas.microsoft.com/office/drawing/2014/main" id="{D7AEA640-C5DF-F05A-EF45-6B55CF0BF58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14" r="17232"/>
          <a:stretch/>
        </p:blipFill>
        <p:spPr bwMode="auto">
          <a:xfrm>
            <a:off x="10520673" y="153473"/>
            <a:ext cx="1428203" cy="2152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895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2A378-3D1B-8E66-2DAA-31B897D86CF0}"/>
              </a:ext>
            </a:extLst>
          </p:cNvPr>
          <p:cNvSpPr>
            <a:spLocks noGrp="1"/>
          </p:cNvSpPr>
          <p:nvPr>
            <p:ph type="title"/>
          </p:nvPr>
        </p:nvSpPr>
        <p:spPr/>
        <p:txBody>
          <a:bodyPr/>
          <a:lstStyle/>
          <a:p>
            <a:r>
              <a:rPr lang="en-US" b="1" i="0" dirty="0">
                <a:solidFill>
                  <a:srgbClr val="232323"/>
                </a:solidFill>
                <a:effectLst/>
                <a:latin typeface="Times New Roman" panose="02020603050405020304" pitchFamily="18" charset="0"/>
                <a:cs typeface="Times New Roman" panose="02020603050405020304" pitchFamily="18" charset="0"/>
              </a:rPr>
              <a:t>Suggested estrogen regimens</a:t>
            </a:r>
            <a:r>
              <a:rPr lang="en-US" b="0" i="0" dirty="0">
                <a:solidFill>
                  <a:srgbClr val="232323"/>
                </a:solidFill>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91488F8D-5C7A-1994-3F5D-E28A250B4FF2}"/>
              </a:ext>
            </a:extLst>
          </p:cNvPr>
          <p:cNvSpPr>
            <a:spLocks noGrp="1"/>
          </p:cNvSpPr>
          <p:nvPr>
            <p:ph type="body" idx="1"/>
          </p:nvPr>
        </p:nvSpPr>
        <p:spPr>
          <a:xfrm>
            <a:off x="871218" y="1778341"/>
            <a:ext cx="10032544" cy="2462213"/>
          </a:xfrm>
        </p:spPr>
        <p:txBody>
          <a:bodyPr/>
          <a:lstStyle/>
          <a:p>
            <a:pPr marL="457200" indent="-457200">
              <a:spcBef>
                <a:spcPts val="600"/>
              </a:spcBef>
              <a:spcAft>
                <a:spcPts val="600"/>
              </a:spcAft>
              <a:buFont typeface="Wingdings" panose="05000000000000000000" pitchFamily="2" charset="2"/>
              <a:buChar char="q"/>
            </a:pPr>
            <a:r>
              <a:rPr lang="en-US" sz="2000" b="0" i="0" dirty="0">
                <a:solidFill>
                  <a:srgbClr val="232323"/>
                </a:solidFill>
                <a:effectLst/>
                <a:latin typeface="Times New Roman" panose="02020603050405020304" pitchFamily="18" charset="0"/>
                <a:cs typeface="Times New Roman" panose="02020603050405020304" pitchFamily="18" charset="0"/>
              </a:rPr>
              <a:t>Theoretically, hormone replacement for young women with POI should mimic normal ovarian function as much as possible. </a:t>
            </a:r>
          </a:p>
          <a:p>
            <a:pPr marL="457200" indent="-457200">
              <a:spcBef>
                <a:spcPts val="600"/>
              </a:spcBef>
              <a:spcAft>
                <a:spcPts val="600"/>
              </a:spcAft>
              <a:buFont typeface="Wingdings" panose="05000000000000000000" pitchFamily="2" charset="2"/>
              <a:buChar char="q"/>
            </a:pPr>
            <a:r>
              <a:rPr lang="en-US" sz="2000" dirty="0">
                <a:solidFill>
                  <a:srgbClr val="005B92"/>
                </a:solidFill>
                <a:latin typeface="Times New Roman" panose="02020603050405020304" pitchFamily="18" charset="0"/>
                <a:cs typeface="Times New Roman" panose="02020603050405020304" pitchFamily="18" charset="0"/>
              </a:rPr>
              <a:t>Estradiol</a:t>
            </a:r>
            <a:r>
              <a:rPr lang="en-US" sz="2000" b="0" i="0" dirty="0">
                <a:solidFill>
                  <a:srgbClr val="232323"/>
                </a:solidFill>
                <a:effectLst/>
                <a:latin typeface="Times New Roman" panose="02020603050405020304" pitchFamily="18" charset="0"/>
                <a:cs typeface="Times New Roman" panose="02020603050405020304" pitchFamily="18" charset="0"/>
              </a:rPr>
              <a:t> (17-beta-estradiol; E2) and micronized </a:t>
            </a:r>
            <a:r>
              <a:rPr lang="en-US" sz="2000" dirty="0">
                <a:solidFill>
                  <a:srgbClr val="005B92"/>
                </a:solidFill>
                <a:latin typeface="Times New Roman" panose="02020603050405020304" pitchFamily="18" charset="0"/>
                <a:cs typeface="Times New Roman" panose="02020603050405020304" pitchFamily="18" charset="0"/>
              </a:rPr>
              <a:t>progesterone</a:t>
            </a:r>
            <a:r>
              <a:rPr lang="en-US" sz="2000" b="0" i="0" dirty="0">
                <a:solidFill>
                  <a:srgbClr val="232323"/>
                </a:solidFill>
                <a:effectLst/>
                <a:latin typeface="Times New Roman" panose="02020603050405020304" pitchFamily="18" charset="0"/>
                <a:cs typeface="Times New Roman" panose="02020603050405020304" pitchFamily="18" charset="0"/>
              </a:rPr>
              <a:t> are bioidentical hormones, </a:t>
            </a:r>
            <a:r>
              <a:rPr lang="en-US" sz="2000" b="0" i="0" dirty="0" err="1">
                <a:solidFill>
                  <a:srgbClr val="232323"/>
                </a:solidFill>
                <a:effectLst/>
                <a:latin typeface="Times New Roman" panose="02020603050405020304" pitchFamily="18" charset="0"/>
                <a:cs typeface="Times New Roman" panose="02020603050405020304" pitchFamily="18" charset="0"/>
              </a:rPr>
              <a:t>eg</a:t>
            </a:r>
            <a:r>
              <a:rPr lang="en-US" sz="2000" b="0" i="0" dirty="0">
                <a:solidFill>
                  <a:srgbClr val="232323"/>
                </a:solidFill>
                <a:effectLst/>
                <a:latin typeface="Times New Roman" panose="02020603050405020304" pitchFamily="18" charset="0"/>
                <a:cs typeface="Times New Roman" panose="02020603050405020304" pitchFamily="18" charset="0"/>
              </a:rPr>
              <a:t>, they have the same molecular structure as the estradiol and progesterone produced by the ovary. </a:t>
            </a:r>
          </a:p>
          <a:p>
            <a:pPr marL="457200" indent="-457200">
              <a:spcBef>
                <a:spcPts val="600"/>
              </a:spcBef>
              <a:spcAft>
                <a:spcPts val="600"/>
              </a:spcAft>
              <a:buFont typeface="Wingdings" panose="05000000000000000000" pitchFamily="2" charset="2"/>
              <a:buChar char="q"/>
            </a:pPr>
            <a:r>
              <a:rPr lang="en-US" sz="2000" b="0" i="0" dirty="0">
                <a:solidFill>
                  <a:srgbClr val="232323"/>
                </a:solidFill>
                <a:effectLst/>
                <a:latin typeface="Times New Roman" panose="02020603050405020304" pitchFamily="18" charset="0"/>
                <a:cs typeface="Times New Roman" panose="02020603050405020304" pitchFamily="18" charset="0"/>
              </a:rPr>
              <a:t>Optimal replacement with sex steroids depends on whether the patient presents with primary or secondary amenorrhea.</a:t>
            </a:r>
            <a:endParaRPr lang="en-US" sz="2000" dirty="0">
              <a:latin typeface="Times New Roman" panose="02020603050405020304" pitchFamily="18" charset="0"/>
              <a:cs typeface="Times New Roman" panose="02020603050405020304" pitchFamily="18" charset="0"/>
            </a:endParaRPr>
          </a:p>
        </p:txBody>
      </p:sp>
      <p:pic>
        <p:nvPicPr>
          <p:cNvPr id="4" name="Picture 2" descr="Logo-shirazfertilitycenter-500-500">
            <a:extLst>
              <a:ext uri="{FF2B5EF4-FFF2-40B4-BE49-F238E27FC236}">
                <a16:creationId xmlns:a16="http://schemas.microsoft.com/office/drawing/2014/main" id="{67318D86-E25A-26D9-D9ED-D664004211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14" r="17232"/>
          <a:stretch/>
        </p:blipFill>
        <p:spPr bwMode="auto">
          <a:xfrm>
            <a:off x="10760225" y="142875"/>
            <a:ext cx="1205352" cy="1816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620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C32FF9-76DF-55AD-38B5-1D8A4BCCF95D}"/>
              </a:ext>
            </a:extLst>
          </p:cNvPr>
          <p:cNvSpPr>
            <a:spLocks noGrp="1"/>
          </p:cNvSpPr>
          <p:nvPr>
            <p:ph type="body" idx="1"/>
          </p:nvPr>
        </p:nvSpPr>
        <p:spPr>
          <a:xfrm>
            <a:off x="870586" y="1507235"/>
            <a:ext cx="10450827" cy="3693319"/>
          </a:xfrm>
        </p:spPr>
        <p:txBody>
          <a:bodyPr/>
          <a:lstStyle/>
          <a:p>
            <a:pPr>
              <a:spcBef>
                <a:spcPts val="600"/>
              </a:spcBef>
              <a:spcAft>
                <a:spcPts val="600"/>
              </a:spcAft>
            </a:pPr>
            <a:r>
              <a:rPr lang="en-US" sz="2000" b="1" i="0" dirty="0">
                <a:solidFill>
                  <a:srgbClr val="232323"/>
                </a:solidFill>
                <a:effectLst/>
                <a:latin typeface="Times New Roman" panose="02020603050405020304" pitchFamily="18" charset="0"/>
                <a:cs typeface="Times New Roman" panose="02020603050405020304" pitchFamily="18" charset="0"/>
              </a:rPr>
              <a:t>Primary amenorrhea</a:t>
            </a:r>
            <a:r>
              <a:rPr lang="en-US" sz="2000" dirty="0">
                <a:solidFill>
                  <a:srgbClr val="232323"/>
                </a:solidFill>
                <a:latin typeface="Times New Roman" panose="02020603050405020304" pitchFamily="18" charset="0"/>
                <a:cs typeface="Times New Roman" panose="02020603050405020304" pitchFamily="18" charset="0"/>
              </a:rPr>
              <a:t>:</a:t>
            </a:r>
          </a:p>
          <a:p>
            <a:pPr marL="342900" indent="-342900">
              <a:spcBef>
                <a:spcPts val="600"/>
              </a:spcBef>
              <a:spcAft>
                <a:spcPts val="600"/>
              </a:spcAft>
              <a:buFont typeface="Wingdings" panose="05000000000000000000" pitchFamily="2" charset="2"/>
              <a:buChar char="q"/>
            </a:pPr>
            <a:r>
              <a:rPr lang="en-US" sz="2000" b="0" i="0" dirty="0">
                <a:solidFill>
                  <a:srgbClr val="232323"/>
                </a:solidFill>
                <a:effectLst/>
                <a:latin typeface="Times New Roman" panose="02020603050405020304" pitchFamily="18" charset="0"/>
                <a:cs typeface="Times New Roman" panose="02020603050405020304" pitchFamily="18" charset="0"/>
              </a:rPr>
              <a:t>Girls or young women with primary amenorrhea in whom secondary sex characteristics have not developed should initially be given very low doses of </a:t>
            </a:r>
            <a:r>
              <a:rPr lang="en-US" sz="2000" dirty="0">
                <a:solidFill>
                  <a:srgbClr val="005B92"/>
                </a:solidFill>
                <a:latin typeface="Times New Roman" panose="02020603050405020304" pitchFamily="18" charset="0"/>
                <a:cs typeface="Times New Roman" panose="02020603050405020304" pitchFamily="18" charset="0"/>
              </a:rPr>
              <a:t>estradiol</a:t>
            </a:r>
            <a:r>
              <a:rPr lang="en-US" sz="2000" b="0" i="0" dirty="0">
                <a:solidFill>
                  <a:srgbClr val="232323"/>
                </a:solidFill>
                <a:effectLst/>
                <a:latin typeface="Times New Roman" panose="02020603050405020304" pitchFamily="18" charset="0"/>
                <a:cs typeface="Times New Roman" panose="02020603050405020304" pitchFamily="18" charset="0"/>
              </a:rPr>
              <a:t> (at first without a progestin) in an attempt to mimic gradual pubertal maturation</a:t>
            </a:r>
          </a:p>
          <a:p>
            <a:pPr>
              <a:spcBef>
                <a:spcPts val="600"/>
              </a:spcBef>
              <a:spcAft>
                <a:spcPts val="600"/>
              </a:spcAft>
            </a:pPr>
            <a:endParaRPr lang="en-US" sz="2000" b="0" i="0" dirty="0">
              <a:solidFill>
                <a:srgbClr val="232323"/>
              </a:solidFill>
              <a:effectLst/>
              <a:latin typeface="Times New Roman" panose="02020603050405020304" pitchFamily="18" charset="0"/>
              <a:cs typeface="Times New Roman" panose="02020603050405020304" pitchFamily="18" charset="0"/>
            </a:endParaRPr>
          </a:p>
          <a:p>
            <a:pPr>
              <a:spcBef>
                <a:spcPts val="600"/>
              </a:spcBef>
              <a:spcAft>
                <a:spcPts val="600"/>
              </a:spcAft>
            </a:pPr>
            <a:r>
              <a:rPr lang="en-US" sz="2000" b="1" i="0" dirty="0">
                <a:solidFill>
                  <a:srgbClr val="232323"/>
                </a:solidFill>
                <a:effectLst/>
                <a:latin typeface="Times New Roman" panose="02020603050405020304" pitchFamily="18" charset="0"/>
                <a:cs typeface="Times New Roman" panose="02020603050405020304" pitchFamily="18" charset="0"/>
              </a:rPr>
              <a:t>Secondary amenorrhea</a:t>
            </a:r>
            <a:endParaRPr lang="en-US" sz="2000" dirty="0">
              <a:solidFill>
                <a:srgbClr val="232323"/>
              </a:solidFill>
              <a:latin typeface="Times New Roman" panose="02020603050405020304" pitchFamily="18" charset="0"/>
              <a:cs typeface="Times New Roman" panose="02020603050405020304" pitchFamily="18" charset="0"/>
            </a:endParaRPr>
          </a:p>
          <a:p>
            <a:pPr marL="342900" indent="-342900">
              <a:spcBef>
                <a:spcPts val="600"/>
              </a:spcBef>
              <a:spcAft>
                <a:spcPts val="600"/>
              </a:spcAft>
              <a:buFont typeface="Wingdings" panose="05000000000000000000" pitchFamily="2" charset="2"/>
              <a:buChar char="q"/>
            </a:pPr>
            <a:r>
              <a:rPr lang="en-US" sz="2000" b="0" i="0" dirty="0">
                <a:solidFill>
                  <a:srgbClr val="232323"/>
                </a:solidFill>
                <a:effectLst/>
                <a:latin typeface="Times New Roman" panose="02020603050405020304" pitchFamily="18" charset="0"/>
                <a:cs typeface="Times New Roman" panose="02020603050405020304" pitchFamily="18" charset="0"/>
              </a:rPr>
              <a:t>Most women present with secondary amenorrhea. We initiate full replacement doses of estrogen with oral </a:t>
            </a:r>
            <a:r>
              <a:rPr lang="en-US" sz="2000" dirty="0">
                <a:solidFill>
                  <a:srgbClr val="005B92"/>
                </a:solidFill>
                <a:latin typeface="Times New Roman" panose="02020603050405020304" pitchFamily="18" charset="0"/>
                <a:cs typeface="Times New Roman" panose="02020603050405020304" pitchFamily="18" charset="0"/>
              </a:rPr>
              <a:t>estradiol</a:t>
            </a:r>
            <a:r>
              <a:rPr lang="en-US" sz="2000" b="0" i="0" dirty="0">
                <a:solidFill>
                  <a:srgbClr val="232323"/>
                </a:solidFill>
                <a:effectLst/>
                <a:latin typeface="Times New Roman" panose="02020603050405020304" pitchFamily="18" charset="0"/>
                <a:cs typeface="Times New Roman" panose="02020603050405020304" pitchFamily="18" charset="0"/>
              </a:rPr>
              <a:t> (2 mg/day) or transdermal estradiol (100 mcg patch). An estradiol vaginal ring (100 mcg daily) is another option. This dose is higher than what is used for postmenopausal females and is based on the average daily production of estradiol by the premenopausal ovary.</a:t>
            </a:r>
            <a:endParaRPr lang="en-US" sz="2000" dirty="0">
              <a:latin typeface="Times New Roman" panose="02020603050405020304" pitchFamily="18" charset="0"/>
              <a:cs typeface="Times New Roman" panose="02020603050405020304" pitchFamily="18" charset="0"/>
            </a:endParaRPr>
          </a:p>
        </p:txBody>
      </p:sp>
      <p:pic>
        <p:nvPicPr>
          <p:cNvPr id="4" name="Picture 2" descr="Logo-shirazfertilitycenter-500-500">
            <a:extLst>
              <a:ext uri="{FF2B5EF4-FFF2-40B4-BE49-F238E27FC236}">
                <a16:creationId xmlns:a16="http://schemas.microsoft.com/office/drawing/2014/main" id="{E0909753-1F16-830B-7980-8153934A345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14" r="17232"/>
          <a:stretch/>
        </p:blipFill>
        <p:spPr bwMode="auto">
          <a:xfrm>
            <a:off x="10760225" y="142875"/>
            <a:ext cx="1205352" cy="1816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307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8D593-C332-461F-766C-E98B7C3D50F2}"/>
              </a:ext>
            </a:extLst>
          </p:cNvPr>
          <p:cNvSpPr>
            <a:spLocks noGrp="1"/>
          </p:cNvSpPr>
          <p:nvPr>
            <p:ph type="title"/>
          </p:nvPr>
        </p:nvSpPr>
        <p:spPr/>
        <p:txBody>
          <a:bodyPr/>
          <a:lstStyle/>
          <a:p>
            <a:r>
              <a:rPr lang="en-US" b="1" i="0" dirty="0">
                <a:solidFill>
                  <a:srgbClr val="232323"/>
                </a:solidFill>
                <a:effectLst/>
                <a:latin typeface="Times New Roman" panose="02020603050405020304" pitchFamily="18" charset="0"/>
                <a:cs typeface="Times New Roman" panose="02020603050405020304" pitchFamily="18" charset="0"/>
              </a:rPr>
              <a:t>Choice of progestin</a:t>
            </a:r>
            <a:r>
              <a:rPr lang="en-US" b="0" i="0" dirty="0">
                <a:solidFill>
                  <a:srgbClr val="232323"/>
                </a:solidFill>
                <a:effectLst/>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8B0EA083-F0CF-A48D-7867-E945268CEF64}"/>
              </a:ext>
            </a:extLst>
          </p:cNvPr>
          <p:cNvSpPr>
            <a:spLocks noGrp="1"/>
          </p:cNvSpPr>
          <p:nvPr>
            <p:ph type="body" idx="1"/>
          </p:nvPr>
        </p:nvSpPr>
        <p:spPr>
          <a:xfrm>
            <a:off x="870587" y="1507235"/>
            <a:ext cx="10041254" cy="4001095"/>
          </a:xfrm>
        </p:spPr>
        <p:txBody>
          <a:bodyPr/>
          <a:lstStyle/>
          <a:p>
            <a:pPr marL="342900" indent="-342900">
              <a:spcBef>
                <a:spcPts val="600"/>
              </a:spcBef>
              <a:spcAft>
                <a:spcPts val="600"/>
              </a:spcAft>
              <a:buFont typeface="Wingdings" panose="05000000000000000000" pitchFamily="2" charset="2"/>
              <a:buChar char="q"/>
            </a:pPr>
            <a:r>
              <a:rPr lang="en-US" sz="2000" b="0" i="0" dirty="0">
                <a:solidFill>
                  <a:srgbClr val="232323"/>
                </a:solidFill>
                <a:effectLst/>
                <a:latin typeface="Times New Roman" panose="02020603050405020304" pitchFamily="18" charset="0"/>
                <a:cs typeface="Times New Roman" panose="02020603050405020304" pitchFamily="18" charset="0"/>
              </a:rPr>
              <a:t>Most women with POI will have an intact uterus and require progestin to prevent estrogen-induced endometrial hyperplasia and carcinoma. </a:t>
            </a:r>
          </a:p>
          <a:p>
            <a:pPr marL="342900" indent="-342900">
              <a:spcBef>
                <a:spcPts val="600"/>
              </a:spcBef>
              <a:spcAft>
                <a:spcPts val="600"/>
              </a:spcAft>
              <a:buFont typeface="Wingdings" panose="05000000000000000000" pitchFamily="2" charset="2"/>
              <a:buChar char="q"/>
            </a:pPr>
            <a:r>
              <a:rPr lang="en-US" sz="2000" b="0" i="0" dirty="0">
                <a:solidFill>
                  <a:srgbClr val="232323"/>
                </a:solidFill>
                <a:effectLst/>
                <a:latin typeface="Times New Roman" panose="02020603050405020304" pitchFamily="18" charset="0"/>
                <a:cs typeface="Times New Roman" panose="02020603050405020304" pitchFamily="18" charset="0"/>
              </a:rPr>
              <a:t>Our first-line progestin is micronized </a:t>
            </a:r>
            <a:r>
              <a:rPr lang="en-US" sz="2000" dirty="0">
                <a:solidFill>
                  <a:srgbClr val="005B92"/>
                </a:solidFill>
                <a:latin typeface="Times New Roman" panose="02020603050405020304" pitchFamily="18" charset="0"/>
                <a:cs typeface="Times New Roman" panose="02020603050405020304" pitchFamily="18" charset="0"/>
              </a:rPr>
              <a:t>progesterone</a:t>
            </a:r>
            <a:r>
              <a:rPr lang="en-US" sz="2000" b="0" i="0" dirty="0">
                <a:solidFill>
                  <a:srgbClr val="232323"/>
                </a:solidFill>
                <a:effectLst/>
                <a:latin typeface="Times New Roman" panose="02020603050405020304" pitchFamily="18" charset="0"/>
                <a:cs typeface="Times New Roman" panose="02020603050405020304" pitchFamily="18" charset="0"/>
              </a:rPr>
              <a:t> (MP) 200 mg per day for the first 12 days of the month. </a:t>
            </a:r>
          </a:p>
          <a:p>
            <a:pPr marL="342900" indent="-342900">
              <a:spcBef>
                <a:spcPts val="600"/>
              </a:spcBef>
              <a:spcAft>
                <a:spcPts val="600"/>
              </a:spcAft>
              <a:buFont typeface="Wingdings" panose="05000000000000000000" pitchFamily="2" charset="2"/>
              <a:buChar char="q"/>
            </a:pPr>
            <a:r>
              <a:rPr lang="en-US" sz="2000" dirty="0">
                <a:solidFill>
                  <a:srgbClr val="005B92"/>
                </a:solidFill>
                <a:latin typeface="Times New Roman" panose="02020603050405020304" pitchFamily="18" charset="0"/>
                <a:cs typeface="Times New Roman" panose="02020603050405020304" pitchFamily="18" charset="0"/>
              </a:rPr>
              <a:t>Medroxyprogesterone acetate</a:t>
            </a:r>
            <a:r>
              <a:rPr lang="en-US" sz="2000" b="0" i="0" dirty="0">
                <a:solidFill>
                  <a:srgbClr val="232323"/>
                </a:solidFill>
                <a:effectLst/>
                <a:latin typeface="Times New Roman" panose="02020603050405020304" pitchFamily="18" charset="0"/>
                <a:cs typeface="Times New Roman" panose="02020603050405020304" pitchFamily="18" charset="0"/>
              </a:rPr>
              <a:t> (MPA) is used by some clinicians. For MPA, endometrial safety data come from one trial in women with POI and trials in postmenopausal women. For MP, there is indirect evidence of endometrial protection from multiple trials in postmenopausal women. </a:t>
            </a:r>
          </a:p>
          <a:p>
            <a:pPr marL="342900" indent="-342900">
              <a:spcBef>
                <a:spcPts val="600"/>
              </a:spcBef>
              <a:spcAft>
                <a:spcPts val="600"/>
              </a:spcAft>
              <a:buFont typeface="Wingdings" panose="05000000000000000000" pitchFamily="2" charset="2"/>
              <a:buChar char="q"/>
            </a:pPr>
            <a:r>
              <a:rPr lang="en-US" sz="2000" b="0" i="0" dirty="0">
                <a:solidFill>
                  <a:srgbClr val="232323"/>
                </a:solidFill>
                <a:effectLst/>
                <a:latin typeface="Times New Roman" panose="02020603050405020304" pitchFamily="18" charset="0"/>
                <a:cs typeface="Times New Roman" panose="02020603050405020304" pitchFamily="18" charset="0"/>
              </a:rPr>
              <a:t>For women who are unable to tolerate standard progestins, another option is </a:t>
            </a:r>
            <a:r>
              <a:rPr lang="en-US" sz="2000" dirty="0">
                <a:solidFill>
                  <a:srgbClr val="005B92"/>
                </a:solidFill>
                <a:latin typeface="Times New Roman" panose="02020603050405020304" pitchFamily="18" charset="0"/>
                <a:cs typeface="Times New Roman" panose="02020603050405020304" pitchFamily="18" charset="0"/>
              </a:rPr>
              <a:t>estradiol</a:t>
            </a:r>
            <a:r>
              <a:rPr lang="en-US" sz="2000" b="0" i="0" dirty="0">
                <a:solidFill>
                  <a:srgbClr val="232323"/>
                </a:solidFill>
                <a:effectLst/>
                <a:latin typeface="Times New Roman" panose="02020603050405020304" pitchFamily="18" charset="0"/>
                <a:cs typeface="Times New Roman" panose="02020603050405020304" pitchFamily="18" charset="0"/>
              </a:rPr>
              <a:t> therapy combined with a levonorgestrel-releasing intrauterine device (IUD). </a:t>
            </a:r>
          </a:p>
          <a:p>
            <a:pPr marL="342900" indent="-342900">
              <a:spcBef>
                <a:spcPts val="600"/>
              </a:spcBef>
              <a:spcAft>
                <a:spcPts val="600"/>
              </a:spcAft>
              <a:buFont typeface="Wingdings" panose="05000000000000000000" pitchFamily="2" charset="2"/>
              <a:buChar char="q"/>
            </a:pPr>
            <a:r>
              <a:rPr lang="en-US" sz="2000" b="0" i="0" dirty="0">
                <a:solidFill>
                  <a:srgbClr val="232323"/>
                </a:solidFill>
                <a:effectLst/>
                <a:latin typeface="Times New Roman" panose="02020603050405020304" pitchFamily="18" charset="0"/>
                <a:cs typeface="Times New Roman" panose="02020603050405020304" pitchFamily="18" charset="0"/>
              </a:rPr>
              <a:t>For women who desire treatment for estrogen deficiency symptoms, but want to maintain the possibility of a spontaneous conception, only micronized progesterone should be used</a:t>
            </a:r>
            <a:endParaRPr lang="en-US" sz="2000" dirty="0">
              <a:latin typeface="Times New Roman" panose="02020603050405020304" pitchFamily="18" charset="0"/>
              <a:cs typeface="Times New Roman" panose="02020603050405020304" pitchFamily="18" charset="0"/>
            </a:endParaRPr>
          </a:p>
        </p:txBody>
      </p:sp>
      <p:pic>
        <p:nvPicPr>
          <p:cNvPr id="4" name="Picture 2" descr="Logo-shirazfertilitycenter-500-500">
            <a:extLst>
              <a:ext uri="{FF2B5EF4-FFF2-40B4-BE49-F238E27FC236}">
                <a16:creationId xmlns:a16="http://schemas.microsoft.com/office/drawing/2014/main" id="{E97478E5-388F-9A96-408F-A398224ADB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14" r="17232"/>
          <a:stretch/>
        </p:blipFill>
        <p:spPr bwMode="auto">
          <a:xfrm>
            <a:off x="10760225" y="142875"/>
            <a:ext cx="1205352" cy="1816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449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EE302-A229-BA45-96E7-BCCC832C8409}"/>
              </a:ext>
            </a:extLst>
          </p:cNvPr>
          <p:cNvSpPr>
            <a:spLocks noGrp="1"/>
          </p:cNvSpPr>
          <p:nvPr>
            <p:ph type="title"/>
          </p:nvPr>
        </p:nvSpPr>
        <p:spPr/>
        <p:txBody>
          <a:bodyPr/>
          <a:lstStyle/>
          <a:p>
            <a:r>
              <a:rPr lang="en-US" dirty="0"/>
              <a:t>Estrogen</a:t>
            </a:r>
          </a:p>
        </p:txBody>
      </p:sp>
      <p:sp>
        <p:nvSpPr>
          <p:cNvPr id="3" name="Text Placeholder 2">
            <a:extLst>
              <a:ext uri="{FF2B5EF4-FFF2-40B4-BE49-F238E27FC236}">
                <a16:creationId xmlns:a16="http://schemas.microsoft.com/office/drawing/2014/main" id="{6AEA999E-C9CB-A754-EA9D-07B4D1CF4D8A}"/>
              </a:ext>
            </a:extLst>
          </p:cNvPr>
          <p:cNvSpPr>
            <a:spLocks noGrp="1"/>
          </p:cNvSpPr>
          <p:nvPr>
            <p:ph type="body" idx="1"/>
          </p:nvPr>
        </p:nvSpPr>
        <p:spPr>
          <a:xfrm>
            <a:off x="871218" y="1646572"/>
            <a:ext cx="8037651" cy="2616101"/>
          </a:xfrm>
        </p:spPr>
        <p:txBody>
          <a:bodyPr/>
          <a:lstStyle/>
          <a:p>
            <a:pPr marL="457200" indent="-457200" algn="l">
              <a:spcBef>
                <a:spcPts val="1200"/>
              </a:spcBef>
              <a:spcAft>
                <a:spcPts val="600"/>
              </a:spcAft>
              <a:buFont typeface="Wingdings" panose="05000000000000000000" pitchFamily="2" charset="2"/>
              <a:buChar char="q"/>
            </a:pPr>
            <a:r>
              <a:rPr lang="en-US" sz="2000" b="0" i="0" u="none" strike="noStrike" baseline="0" dirty="0">
                <a:latin typeface="Times New Roman" panose="02020603050405020304" pitchFamily="18" charset="0"/>
                <a:cs typeface="Times New Roman" panose="02020603050405020304" pitchFamily="18" charset="0"/>
              </a:rPr>
              <a:t>Estrogen deficiency is the primary ovarian hormone deficiency in women with POI. Therefore, unless estrogen-based</a:t>
            </a:r>
            <a:r>
              <a:rPr lang="en-US" sz="2000"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hormone therapy is contraindicated, estrogen treatment is required to replace the depleted estrogen.</a:t>
            </a:r>
          </a:p>
          <a:p>
            <a:pPr marL="457200" indent="-457200" algn="l">
              <a:spcBef>
                <a:spcPts val="1200"/>
              </a:spcBef>
              <a:spcAft>
                <a:spcPts val="600"/>
              </a:spcAft>
              <a:buFont typeface="Wingdings" panose="05000000000000000000" pitchFamily="2" charset="2"/>
              <a:buChar char="q"/>
            </a:pPr>
            <a:r>
              <a:rPr lang="en-US" sz="2000" b="0" i="0" u="none" strike="noStrike" baseline="0" dirty="0">
                <a:latin typeface="Times New Roman" panose="02020603050405020304" pitchFamily="18" charset="0"/>
                <a:cs typeface="Times New Roman" panose="02020603050405020304" pitchFamily="18" charset="0"/>
              </a:rPr>
              <a:t>Physiological estrogen levels can be achieved with oral (micronized estradiol 1–2 mg daily or conjugated equine estrogens 0.625–1.25 mg daily) or transdermal estrogen regimens (0.1 mg daily).</a:t>
            </a:r>
            <a:endParaRPr lang="en-US" sz="2000" dirty="0">
              <a:latin typeface="Times New Roman" panose="02020603050405020304" pitchFamily="18" charset="0"/>
              <a:cs typeface="Times New Roman" panose="02020603050405020304" pitchFamily="18" charset="0"/>
            </a:endParaRPr>
          </a:p>
          <a:p>
            <a:pPr marL="457200" indent="-457200">
              <a:spcBef>
                <a:spcPts val="1200"/>
              </a:spcBef>
              <a:spcAft>
                <a:spcPts val="600"/>
              </a:spcAft>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p:txBody>
      </p:sp>
      <p:pic>
        <p:nvPicPr>
          <p:cNvPr id="4" name="Picture 2" descr="Logo-shirazfertilitycenter-500-500">
            <a:extLst>
              <a:ext uri="{FF2B5EF4-FFF2-40B4-BE49-F238E27FC236}">
                <a16:creationId xmlns:a16="http://schemas.microsoft.com/office/drawing/2014/main" id="{0A95FFAB-6286-C908-881A-60730BFA8A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14" r="17232"/>
          <a:stretch/>
        </p:blipFill>
        <p:spPr bwMode="auto">
          <a:xfrm>
            <a:off x="10760225" y="142875"/>
            <a:ext cx="1205352" cy="1816553"/>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ESTRADIOL USP MICRONIZED (HEMIHYDRATE) - PCCA">
            <a:extLst>
              <a:ext uri="{FF2B5EF4-FFF2-40B4-BE49-F238E27FC236}">
                <a16:creationId xmlns:a16="http://schemas.microsoft.com/office/drawing/2014/main" id="{5BC650FE-520B-F399-E916-8042493C77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9942" t="22857" r="35696" b="11364"/>
          <a:stretch/>
        </p:blipFill>
        <p:spPr bwMode="auto">
          <a:xfrm>
            <a:off x="9605317" y="2159726"/>
            <a:ext cx="1757584" cy="3161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588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07C6CE-53EF-C9F1-C648-2779F00DAD5A}"/>
              </a:ext>
            </a:extLst>
          </p:cNvPr>
          <p:cNvPicPr>
            <a:picLocks noChangeAspect="1"/>
          </p:cNvPicPr>
          <p:nvPr/>
        </p:nvPicPr>
        <p:blipFill>
          <a:blip r:embed="rId2"/>
          <a:stretch>
            <a:fillRect/>
          </a:stretch>
        </p:blipFill>
        <p:spPr>
          <a:xfrm>
            <a:off x="571621" y="1159727"/>
            <a:ext cx="11048758" cy="5140711"/>
          </a:xfrm>
          <a:prstGeom prst="rect">
            <a:avLst/>
          </a:prstGeom>
          <a:solidFill>
            <a:schemeClr val="bg1"/>
          </a:solidFill>
        </p:spPr>
      </p:pic>
      <p:sp>
        <p:nvSpPr>
          <p:cNvPr id="6" name="Rectangle 5"/>
          <p:cNvSpPr/>
          <p:nvPr/>
        </p:nvSpPr>
        <p:spPr>
          <a:xfrm>
            <a:off x="571621" y="474562"/>
            <a:ext cx="11048757" cy="17362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latin typeface="Times New Roman" panose="02020603050405020304" pitchFamily="18" charset="0"/>
                <a:cs typeface="Times New Roman" panose="02020603050405020304" pitchFamily="18" charset="0"/>
              </a:rPr>
              <a:t>Esp</a:t>
            </a:r>
            <a:r>
              <a:rPr lang="en-US" sz="3600" b="1" kern="0" dirty="0" err="1" smtClean="0">
                <a:solidFill>
                  <a:prstClr val="black"/>
                </a:solidFill>
                <a:latin typeface="Times New Roman" panose="02020603050405020304" pitchFamily="18" charset="0"/>
                <a:ea typeface="+mj-ea"/>
                <a:cs typeface="Times New Roman" panose="02020603050405020304" pitchFamily="18" charset="0"/>
              </a:rPr>
              <a:t>Estrogen</a:t>
            </a:r>
            <a:r>
              <a:rPr lang="en-US" sz="3600" b="1" kern="0" dirty="0" smtClean="0">
                <a:solidFill>
                  <a:prstClr val="black"/>
                </a:solidFill>
                <a:latin typeface="Times New Roman" panose="02020603050405020304" pitchFamily="18" charset="0"/>
                <a:ea typeface="+mj-ea"/>
                <a:cs typeface="Times New Roman" panose="02020603050405020304" pitchFamily="18" charset="0"/>
              </a:rPr>
              <a:t> </a:t>
            </a:r>
            <a:r>
              <a:rPr lang="en-US" sz="3600" b="1" kern="0" dirty="0">
                <a:solidFill>
                  <a:prstClr val="black"/>
                </a:solidFill>
                <a:latin typeface="Times New Roman" panose="02020603050405020304" pitchFamily="18" charset="0"/>
                <a:ea typeface="+mj-ea"/>
                <a:cs typeface="Times New Roman" panose="02020603050405020304" pitchFamily="18" charset="0"/>
              </a:rPr>
              <a:t>substitution therapy in </a:t>
            </a:r>
            <a:r>
              <a:rPr lang="en-US" sz="3600" b="1" kern="0" dirty="0" err="1">
                <a:solidFill>
                  <a:prstClr val="black"/>
                </a:solidFill>
                <a:latin typeface="Times New Roman" panose="02020603050405020304" pitchFamily="18" charset="0"/>
                <a:ea typeface="+mj-ea"/>
                <a:cs typeface="Times New Roman" panose="02020603050405020304" pitchFamily="18" charset="0"/>
              </a:rPr>
              <a:t>adolescence</a:t>
            </a:r>
            <a:r>
              <a:rPr lang="en-US" sz="3600" b="1" dirty="0" err="1" smtClean="0">
                <a:latin typeface="Times New Roman" panose="02020603050405020304" pitchFamily="18" charset="0"/>
                <a:cs typeface="Times New Roman" panose="02020603050405020304" pitchFamily="18" charset="0"/>
              </a:rPr>
              <a:t>y</a:t>
            </a:r>
            <a:r>
              <a:rPr lang="en-US" sz="3600" b="1" dirty="0" smtClean="0">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in adolescence</a:t>
            </a:r>
            <a:endParaRPr lang="en-US" sz="3600" dirty="0"/>
          </a:p>
        </p:txBody>
      </p:sp>
    </p:spTree>
    <p:extLst>
      <p:ext uri="{BB962C8B-B14F-4D97-AF65-F5344CB8AC3E}">
        <p14:creationId xmlns:p14="http://schemas.microsoft.com/office/powerpoint/2010/main" val="3600119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1DFB3-51A7-41CE-7C4D-E8E039086212}"/>
              </a:ext>
            </a:extLst>
          </p:cNvPr>
          <p:cNvSpPr>
            <a:spLocks noGrp="1"/>
          </p:cNvSpPr>
          <p:nvPr>
            <p:ph type="title"/>
          </p:nvPr>
        </p:nvSpPr>
        <p:spPr/>
        <p:txBody>
          <a:bodyPr/>
          <a:lstStyle/>
          <a:p>
            <a:r>
              <a:rPr lang="en-US" dirty="0"/>
              <a:t>Progesterone</a:t>
            </a:r>
          </a:p>
        </p:txBody>
      </p:sp>
      <p:sp>
        <p:nvSpPr>
          <p:cNvPr id="3" name="Content Placeholder 2">
            <a:extLst>
              <a:ext uri="{FF2B5EF4-FFF2-40B4-BE49-F238E27FC236}">
                <a16:creationId xmlns:a16="http://schemas.microsoft.com/office/drawing/2014/main" id="{746F38AC-07AB-229C-BFF0-294FD1FAD6E0}"/>
              </a:ext>
            </a:extLst>
          </p:cNvPr>
          <p:cNvSpPr>
            <a:spLocks noGrp="1"/>
          </p:cNvSpPr>
          <p:nvPr>
            <p:ph type="body" idx="1"/>
          </p:nvPr>
        </p:nvSpPr>
        <p:spPr>
          <a:xfrm>
            <a:off x="739959" y="2135591"/>
            <a:ext cx="6409778" cy="2693045"/>
          </a:xfrm>
        </p:spPr>
        <p:txBody>
          <a:bodyPr/>
          <a:lstStyle/>
          <a:p>
            <a:pPr marL="342900" indent="-342900" algn="l">
              <a:spcBef>
                <a:spcPts val="1200"/>
              </a:spcBef>
              <a:spcAft>
                <a:spcPts val="600"/>
              </a:spcAft>
              <a:buFont typeface="Wingdings" panose="05000000000000000000" pitchFamily="2" charset="2"/>
              <a:buChar char="q"/>
            </a:pPr>
            <a:r>
              <a:rPr lang="en-US" sz="2000" b="0" i="0" u="none" strike="noStrike" baseline="0" dirty="0">
                <a:latin typeface="Times New Roman" panose="02020603050405020304" pitchFamily="18" charset="0"/>
                <a:cs typeface="Times New Roman" panose="02020603050405020304" pitchFamily="18" charset="0"/>
              </a:rPr>
              <a:t>Moreover, additive continuous or cyclic progesterone is required if women have a uterus to protect their endometrium. </a:t>
            </a:r>
          </a:p>
          <a:p>
            <a:pPr marL="342900" indent="-342900" algn="l">
              <a:spcBef>
                <a:spcPts val="1200"/>
              </a:spcBef>
              <a:spcAft>
                <a:spcPts val="600"/>
              </a:spcAft>
              <a:buFont typeface="Wingdings" panose="05000000000000000000" pitchFamily="2" charset="2"/>
              <a:buChar char="q"/>
            </a:pPr>
            <a:r>
              <a:rPr lang="en-US" sz="2000" b="0" i="0" u="none" strike="noStrike" baseline="0" dirty="0">
                <a:latin typeface="Times New Roman" panose="02020603050405020304" pitchFamily="18" charset="0"/>
                <a:cs typeface="Times New Roman" panose="02020603050405020304" pitchFamily="18" charset="0"/>
              </a:rPr>
              <a:t>For cyclic therapy, a progestogen (micronized progesterone 200 mg daily or medroxyprogesterone acetate 10 mg daily for 12–14 days in a month) could be administered additively if the patient is pursuing pregnancy</a:t>
            </a:r>
            <a:endParaRPr lang="en-US" sz="2800" dirty="0">
              <a:latin typeface="Times New Roman" panose="02020603050405020304" pitchFamily="18" charset="0"/>
              <a:cs typeface="Times New Roman" panose="02020603050405020304" pitchFamily="18" charset="0"/>
            </a:endParaRPr>
          </a:p>
        </p:txBody>
      </p:sp>
      <p:pic>
        <p:nvPicPr>
          <p:cNvPr id="4" name="Picture 2" descr="Logo-shirazfertilitycenter-500-500">
            <a:extLst>
              <a:ext uri="{FF2B5EF4-FFF2-40B4-BE49-F238E27FC236}">
                <a16:creationId xmlns:a16="http://schemas.microsoft.com/office/drawing/2014/main" id="{D0246CF2-32B5-9BE8-80C6-876FC68AC0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14" r="17232"/>
          <a:stretch/>
        </p:blipFill>
        <p:spPr bwMode="auto">
          <a:xfrm>
            <a:off x="10760225" y="142875"/>
            <a:ext cx="1205352" cy="1816553"/>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Micronized Progesterone Softgel Capsule, Packaging Type: Box, Packaging  Size: 10X1X10 at Rs 3000/box in Kala Amb">
            <a:extLst>
              <a:ext uri="{FF2B5EF4-FFF2-40B4-BE49-F238E27FC236}">
                <a16:creationId xmlns:a16="http://schemas.microsoft.com/office/drawing/2014/main" id="{84C86B68-2B0D-0260-17DF-9F1959A14A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237" r="730" b="15047"/>
          <a:stretch/>
        </p:blipFill>
        <p:spPr bwMode="auto">
          <a:xfrm>
            <a:off x="7791807" y="2135591"/>
            <a:ext cx="4173770" cy="2762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28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1634D-95A4-DF18-FA02-31577CA0F897}"/>
              </a:ext>
            </a:extLst>
          </p:cNvPr>
          <p:cNvSpPr>
            <a:spLocks noGrp="1"/>
          </p:cNvSpPr>
          <p:nvPr>
            <p:ph type="title"/>
          </p:nvPr>
        </p:nvSpPr>
        <p:spPr>
          <a:xfrm>
            <a:off x="871218" y="623315"/>
            <a:ext cx="10449562" cy="615553"/>
          </a:xfrm>
        </p:spPr>
        <p:txBody>
          <a:bodyPr/>
          <a:lstStyle/>
          <a:p>
            <a:r>
              <a:rPr lang="en-US" sz="4000" b="1" i="0" dirty="0">
                <a:solidFill>
                  <a:srgbClr val="232323"/>
                </a:solidFill>
                <a:effectLst/>
                <a:latin typeface="Times New Roman" panose="02020603050405020304" pitchFamily="18" charset="0"/>
                <a:cs typeface="Times New Roman" panose="02020603050405020304" pitchFamily="18" charset="0"/>
              </a:rPr>
              <a:t>Spontaneous ovulation</a:t>
            </a:r>
            <a:r>
              <a:rPr lang="en-US" sz="4000" b="0" i="0" dirty="0">
                <a:solidFill>
                  <a:srgbClr val="232323"/>
                </a:solidFill>
                <a:effectLst/>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8272E01D-77C3-6DEC-FA5E-37CACA4FC0A0}"/>
              </a:ext>
            </a:extLst>
          </p:cNvPr>
          <p:cNvSpPr>
            <a:spLocks noGrp="1"/>
          </p:cNvSpPr>
          <p:nvPr>
            <p:ph type="body" idx="1"/>
          </p:nvPr>
        </p:nvSpPr>
        <p:spPr>
          <a:xfrm>
            <a:off x="870586" y="1507235"/>
            <a:ext cx="10450827" cy="2739211"/>
          </a:xfrm>
        </p:spPr>
        <p:txBody>
          <a:bodyPr/>
          <a:lstStyle/>
          <a:p>
            <a:pPr marL="342900" indent="-342900">
              <a:spcBef>
                <a:spcPts val="600"/>
              </a:spcBef>
              <a:spcAft>
                <a:spcPts val="600"/>
              </a:spcAft>
              <a:buFont typeface="Wingdings" panose="05000000000000000000" pitchFamily="2" charset="2"/>
              <a:buChar char="ü"/>
            </a:pPr>
            <a:r>
              <a:rPr lang="en-US" sz="2400" b="0" i="0" dirty="0">
                <a:solidFill>
                  <a:srgbClr val="232323"/>
                </a:solidFill>
                <a:effectLst/>
                <a:latin typeface="Times New Roman" panose="02020603050405020304" pitchFamily="18" charset="0"/>
                <a:cs typeface="Times New Roman" panose="02020603050405020304" pitchFamily="18" charset="0"/>
              </a:rPr>
              <a:t>In ultrasound studies of women with POI, follicular development occurs frequently, with evidence of follicle luteinization in many cases. </a:t>
            </a:r>
          </a:p>
          <a:p>
            <a:pPr marL="342900" indent="-342900">
              <a:spcBef>
                <a:spcPts val="600"/>
              </a:spcBef>
              <a:spcAft>
                <a:spcPts val="600"/>
              </a:spcAft>
              <a:buFont typeface="Wingdings" panose="05000000000000000000" pitchFamily="2" charset="2"/>
              <a:buChar char="ü"/>
            </a:pPr>
            <a:r>
              <a:rPr lang="en-US" sz="2400" b="0" i="0" dirty="0">
                <a:solidFill>
                  <a:srgbClr val="232323"/>
                </a:solidFill>
                <a:effectLst/>
                <a:latin typeface="Times New Roman" panose="02020603050405020304" pitchFamily="18" charset="0"/>
                <a:cs typeface="Times New Roman" panose="02020603050405020304" pitchFamily="18" charset="0"/>
              </a:rPr>
              <a:t>Ovulation is infrequent, with approximately a 4 percent chance per month. Small studies suggest frequent monitoring (every two to four weeks) for spontaneous follicle growth by ultrasound may provide an opportunity for a spontaneous conception. Such an approach may also help provide closure should there be no ovarian activity documented in a three- to six-month timeframe.</a:t>
            </a:r>
            <a:endParaRPr lang="en-US" sz="2400" dirty="0">
              <a:latin typeface="Times New Roman" panose="02020603050405020304" pitchFamily="18" charset="0"/>
              <a:cs typeface="Times New Roman" panose="02020603050405020304" pitchFamily="18" charset="0"/>
            </a:endParaRPr>
          </a:p>
        </p:txBody>
      </p:sp>
      <p:pic>
        <p:nvPicPr>
          <p:cNvPr id="4" name="Picture 2" descr="Logo-shirazfertilitycenter-500-500">
            <a:extLst>
              <a:ext uri="{FF2B5EF4-FFF2-40B4-BE49-F238E27FC236}">
                <a16:creationId xmlns:a16="http://schemas.microsoft.com/office/drawing/2014/main" id="{D183ECB1-9630-09AB-C5CC-B71E179417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14" r="17232"/>
          <a:stretch/>
        </p:blipFill>
        <p:spPr bwMode="auto">
          <a:xfrm>
            <a:off x="10760225" y="142875"/>
            <a:ext cx="1205352" cy="1816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4925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6BE52B0-C3EC-E614-AC3D-FD7643923BBB}"/>
              </a:ext>
            </a:extLst>
          </p:cNvPr>
          <p:cNvSpPr>
            <a:spLocks noGrp="1"/>
          </p:cNvSpPr>
          <p:nvPr>
            <p:ph type="body" idx="1"/>
          </p:nvPr>
        </p:nvSpPr>
        <p:spPr>
          <a:xfrm>
            <a:off x="591913" y="2029812"/>
            <a:ext cx="8125368" cy="3139321"/>
          </a:xfrm>
        </p:spPr>
        <p:txBody>
          <a:bodyPr/>
          <a:lstStyle/>
          <a:p>
            <a:pPr marL="342900" indent="-342900" algn="l">
              <a:spcBef>
                <a:spcPts val="1200"/>
              </a:spcBef>
              <a:spcAft>
                <a:spcPts val="600"/>
              </a:spcAf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Spontaneous pregnancies are extremely scarce in patients with POI. </a:t>
            </a:r>
          </a:p>
          <a:p>
            <a:pPr marL="342900" indent="-342900" algn="l">
              <a:spcBef>
                <a:spcPts val="1200"/>
              </a:spcBef>
              <a:spcAft>
                <a:spcPts val="600"/>
              </a:spcAf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Women experiencing POI have menstrual irregularities that hinder their fertility.</a:t>
            </a:r>
          </a:p>
          <a:p>
            <a:pPr marL="342900" indent="-342900" algn="l">
              <a:spcBef>
                <a:spcPts val="1200"/>
              </a:spcBef>
              <a:spcAft>
                <a:spcPts val="600"/>
              </a:spcAf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Some patients with idiopathic POI present an intermittent ovarian function and hence, their chance of conceiving spontaneously and having an uneventful pregnancy course is </a:t>
            </a:r>
            <a:r>
              <a:rPr lang="en-US" sz="1800" b="1" i="0" u="none" strike="noStrike" baseline="0" dirty="0">
                <a:latin typeface="Times New Roman" panose="02020603050405020304" pitchFamily="18" charset="0"/>
                <a:cs typeface="Times New Roman" panose="02020603050405020304" pitchFamily="18" charset="0"/>
              </a:rPr>
              <a:t>approximately 5%.</a:t>
            </a:r>
          </a:p>
          <a:p>
            <a:pPr marL="342900" indent="-342900" algn="l">
              <a:spcBef>
                <a:spcPts val="1200"/>
              </a:spcBef>
              <a:spcAft>
                <a:spcPts val="600"/>
              </a:spcAf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Among the 25% of POI patients who can ovulate, only </a:t>
            </a:r>
            <a:r>
              <a:rPr lang="en-US" sz="1800" b="1" i="0" u="none" strike="noStrike" baseline="0" dirty="0">
                <a:latin typeface="Times New Roman" panose="02020603050405020304" pitchFamily="18" charset="0"/>
                <a:cs typeface="Times New Roman" panose="02020603050405020304" pitchFamily="18" charset="0"/>
              </a:rPr>
              <a:t>5–10%</a:t>
            </a:r>
            <a:r>
              <a:rPr lang="en-US" sz="1800" b="0" i="0" u="none" strike="noStrike" baseline="0" dirty="0">
                <a:latin typeface="Times New Roman" panose="02020603050405020304" pitchFamily="18" charset="0"/>
                <a:cs typeface="Times New Roman" panose="02020603050405020304" pitchFamily="18" charset="0"/>
              </a:rPr>
              <a:t> can conceive.</a:t>
            </a:r>
          </a:p>
          <a:p>
            <a:pPr marL="342900" indent="-342900" algn="l">
              <a:spcBef>
                <a:spcPts val="1200"/>
              </a:spcBef>
              <a:spcAft>
                <a:spcPts val="600"/>
              </a:spcAft>
              <a:buFont typeface="Wingdings" panose="05000000000000000000" pitchFamily="2" charset="2"/>
              <a:buChar char="q"/>
            </a:pPr>
            <a:r>
              <a:rPr lang="en-US" sz="1800" b="1" i="0" u="none" strike="noStrike" baseline="0" dirty="0">
                <a:latin typeface="Times New Roman" panose="02020603050405020304" pitchFamily="18" charset="0"/>
                <a:cs typeface="Times New Roman" panose="02020603050405020304" pitchFamily="18" charset="0"/>
              </a:rPr>
              <a:t>Oocyte donation </a:t>
            </a:r>
            <a:r>
              <a:rPr lang="en-US" sz="1800" b="0" i="0" u="none" strike="noStrike" baseline="0" dirty="0">
                <a:latin typeface="Times New Roman" panose="02020603050405020304" pitchFamily="18" charset="0"/>
                <a:cs typeface="Times New Roman" panose="02020603050405020304" pitchFamily="18" charset="0"/>
              </a:rPr>
              <a:t>is the recommended treatment for infertility due to POI, as it has been proven to achieve a 70–80% successful pregnancy rate.</a:t>
            </a:r>
            <a:endParaRPr lang="en-US" sz="2400" dirty="0">
              <a:latin typeface="Times New Roman" panose="02020603050405020304" pitchFamily="18" charset="0"/>
              <a:cs typeface="Times New Roman" panose="02020603050405020304" pitchFamily="18" charset="0"/>
            </a:endParaRPr>
          </a:p>
        </p:txBody>
      </p:sp>
      <p:pic>
        <p:nvPicPr>
          <p:cNvPr id="4" name="Picture 2" descr="Logo-shirazfertilitycenter-500-500">
            <a:extLst>
              <a:ext uri="{FF2B5EF4-FFF2-40B4-BE49-F238E27FC236}">
                <a16:creationId xmlns:a16="http://schemas.microsoft.com/office/drawing/2014/main" id="{AB5E0244-8955-CE97-3F0C-5BBBF71DBCE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14" r="17232"/>
          <a:stretch/>
        </p:blipFill>
        <p:spPr bwMode="auto">
          <a:xfrm>
            <a:off x="10760225" y="142875"/>
            <a:ext cx="1205352" cy="181655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3E01A694-A955-A3CB-5435-B37E269565D4}"/>
              </a:ext>
            </a:extLst>
          </p:cNvPr>
          <p:cNvSpPr>
            <a:spLocks noGrp="1"/>
          </p:cNvSpPr>
          <p:nvPr>
            <p:ph type="title"/>
          </p:nvPr>
        </p:nvSpPr>
        <p:spPr/>
        <p:txBody>
          <a:bodyPr/>
          <a:lstStyle/>
          <a:p>
            <a:r>
              <a:rPr lang="en-US" dirty="0"/>
              <a:t>Pregnancy in POI</a:t>
            </a:r>
          </a:p>
        </p:txBody>
      </p:sp>
      <p:pic>
        <p:nvPicPr>
          <p:cNvPr id="5122" name="Picture 2" descr="Donor Egg Recipient | Donor Egg Profiles | Egg Donation Program">
            <a:extLst>
              <a:ext uri="{FF2B5EF4-FFF2-40B4-BE49-F238E27FC236}">
                <a16:creationId xmlns:a16="http://schemas.microsoft.com/office/drawing/2014/main" id="{E9ED40F0-8BDA-0A59-EFB5-5E53CDDF5A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1676" y="2778035"/>
            <a:ext cx="2823901" cy="2261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973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D280D-B0CF-B279-20E6-588CE9358822}"/>
              </a:ext>
            </a:extLst>
          </p:cNvPr>
          <p:cNvSpPr>
            <a:spLocks noGrp="1"/>
          </p:cNvSpPr>
          <p:nvPr>
            <p:ph type="title"/>
          </p:nvPr>
        </p:nvSpPr>
        <p:spPr>
          <a:xfrm>
            <a:off x="871218" y="623315"/>
            <a:ext cx="10449562" cy="553998"/>
          </a:xfrm>
        </p:spPr>
        <p:txBody>
          <a:bodyPr/>
          <a:lstStyle/>
          <a:p>
            <a:r>
              <a:rPr lang="en-US" sz="3600" b="1" i="0" dirty="0">
                <a:solidFill>
                  <a:srgbClr val="232323"/>
                </a:solidFill>
                <a:effectLst/>
                <a:latin typeface="Times New Roman" panose="02020603050405020304" pitchFamily="18" charset="0"/>
                <a:cs typeface="Times New Roman" panose="02020603050405020304" pitchFamily="18" charset="0"/>
              </a:rPr>
              <a:t>Ineffective or unproven medical therapies</a:t>
            </a:r>
            <a:endParaRPr lang="en-US" sz="3600" b="1"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D861DBD6-B379-6BAB-D228-3D09F27ABF65}"/>
              </a:ext>
            </a:extLst>
          </p:cNvPr>
          <p:cNvSpPr>
            <a:spLocks noGrp="1"/>
          </p:cNvSpPr>
          <p:nvPr>
            <p:ph type="body" idx="1"/>
          </p:nvPr>
        </p:nvSpPr>
        <p:spPr>
          <a:xfrm>
            <a:off x="870586" y="1507235"/>
            <a:ext cx="10450827" cy="3693319"/>
          </a:xfrm>
        </p:spPr>
        <p:txBody>
          <a:bodyPr/>
          <a:lstStyle/>
          <a:p>
            <a:r>
              <a:rPr lang="en-US" sz="2400" b="1" i="0" dirty="0">
                <a:solidFill>
                  <a:srgbClr val="232323"/>
                </a:solidFill>
                <a:effectLst/>
                <a:latin typeface="Times New Roman" panose="02020603050405020304" pitchFamily="18" charset="0"/>
                <a:cs typeface="Times New Roman" panose="02020603050405020304" pitchFamily="18" charset="0"/>
              </a:rPr>
              <a:t>Clomiphene citrate and letrozole</a:t>
            </a:r>
            <a:r>
              <a:rPr lang="en-US" sz="2400" dirty="0">
                <a:solidFill>
                  <a:srgbClr val="232323"/>
                </a:solidFill>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Ø"/>
            </a:pPr>
            <a:r>
              <a:rPr lang="en-US" sz="2400" b="0" i="0" dirty="0">
                <a:solidFill>
                  <a:srgbClr val="232323"/>
                </a:solidFill>
                <a:effectLst/>
                <a:latin typeface="Times New Roman" panose="02020603050405020304" pitchFamily="18" charset="0"/>
                <a:cs typeface="Times New Roman" panose="02020603050405020304" pitchFamily="18" charset="0"/>
              </a:rPr>
              <a:t>An anti-estrogenic agent such as </a:t>
            </a:r>
            <a:r>
              <a:rPr lang="en-US" sz="2400" dirty="0">
                <a:solidFill>
                  <a:srgbClr val="005B92"/>
                </a:solidFill>
                <a:latin typeface="Times New Roman" panose="02020603050405020304" pitchFamily="18" charset="0"/>
                <a:cs typeface="Times New Roman" panose="02020603050405020304" pitchFamily="18" charset="0"/>
              </a:rPr>
              <a:t>clomiphene</a:t>
            </a:r>
            <a:r>
              <a:rPr lang="en-US" sz="2400" b="0" i="0" dirty="0">
                <a:solidFill>
                  <a:srgbClr val="232323"/>
                </a:solidFill>
                <a:effectLst/>
                <a:latin typeface="Times New Roman" panose="02020603050405020304" pitchFamily="18" charset="0"/>
                <a:cs typeface="Times New Roman" panose="02020603050405020304" pitchFamily="18" charset="0"/>
              </a:rPr>
              <a:t> citrate and the aromatase inhibitor </a:t>
            </a:r>
            <a:r>
              <a:rPr lang="en-US" sz="2400" dirty="0">
                <a:solidFill>
                  <a:srgbClr val="005B92"/>
                </a:solidFill>
                <a:latin typeface="Times New Roman" panose="02020603050405020304" pitchFamily="18" charset="0"/>
                <a:cs typeface="Times New Roman" panose="02020603050405020304" pitchFamily="18" charset="0"/>
              </a:rPr>
              <a:t>letrozole</a:t>
            </a:r>
            <a:r>
              <a:rPr lang="en-US" sz="2400" b="0" i="0" dirty="0">
                <a:solidFill>
                  <a:srgbClr val="232323"/>
                </a:solidFill>
                <a:effectLst/>
                <a:latin typeface="Times New Roman" panose="02020603050405020304" pitchFamily="18" charset="0"/>
                <a:cs typeface="Times New Roman" panose="02020603050405020304" pitchFamily="18" charset="0"/>
              </a:rPr>
              <a:t> have not been studied in this population, but they are unlikely to be effective in hypoestrogenic women.</a:t>
            </a:r>
          </a:p>
          <a:p>
            <a:endParaRPr lang="en-US" sz="2400" dirty="0">
              <a:solidFill>
                <a:srgbClr val="232323"/>
              </a:solidFill>
              <a:latin typeface="Times New Roman" panose="02020603050405020304" pitchFamily="18" charset="0"/>
              <a:cs typeface="Times New Roman" panose="02020603050405020304" pitchFamily="18" charset="0"/>
            </a:endParaRPr>
          </a:p>
          <a:p>
            <a:r>
              <a:rPr lang="en-US" sz="2400" b="1" i="0" dirty="0">
                <a:solidFill>
                  <a:srgbClr val="232323"/>
                </a:solidFill>
                <a:effectLst/>
                <a:latin typeface="Times New Roman" panose="02020603050405020304" pitchFamily="18" charset="0"/>
                <a:cs typeface="Times New Roman" panose="02020603050405020304" pitchFamily="18" charset="0"/>
              </a:rPr>
              <a:t>Gonadotropin therapy</a:t>
            </a:r>
            <a:r>
              <a:rPr lang="en-US" sz="2400" dirty="0">
                <a:solidFill>
                  <a:srgbClr val="232323"/>
                </a:solidFill>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Ø"/>
            </a:pPr>
            <a:r>
              <a:rPr lang="en-US" sz="2400" b="0" i="0" dirty="0">
                <a:solidFill>
                  <a:srgbClr val="232323"/>
                </a:solidFill>
                <a:effectLst/>
                <a:latin typeface="Times New Roman" panose="02020603050405020304" pitchFamily="18" charset="0"/>
                <a:cs typeface="Times New Roman" panose="02020603050405020304" pitchFamily="18" charset="0"/>
              </a:rPr>
              <a:t>Exogenous gonadotropin therapy has been studied as a potential strategy to improve ovulatory rates in women with POI, but it is ineffective. Exogenous gonadotropins could theoretically exacerbate unrecognized autoimmune ovarian failure</a:t>
            </a:r>
            <a:endParaRPr lang="en-US" sz="2400" dirty="0">
              <a:latin typeface="Times New Roman" panose="02020603050405020304" pitchFamily="18" charset="0"/>
              <a:cs typeface="Times New Roman" panose="02020603050405020304" pitchFamily="18" charset="0"/>
            </a:endParaRPr>
          </a:p>
        </p:txBody>
      </p:sp>
      <p:pic>
        <p:nvPicPr>
          <p:cNvPr id="4" name="Picture 2" descr="Logo-shirazfertilitycenter-500-500">
            <a:extLst>
              <a:ext uri="{FF2B5EF4-FFF2-40B4-BE49-F238E27FC236}">
                <a16:creationId xmlns:a16="http://schemas.microsoft.com/office/drawing/2014/main" id="{2ABAAD66-274B-EB32-E1A4-C034C4D2D2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14" r="17232"/>
          <a:stretch/>
        </p:blipFill>
        <p:spPr bwMode="auto">
          <a:xfrm>
            <a:off x="10760225" y="142875"/>
            <a:ext cx="1205352" cy="1816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661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1FF09-F633-09C3-B1A1-FC4F03AA5BC0}"/>
              </a:ext>
            </a:extLst>
          </p:cNvPr>
          <p:cNvSpPr>
            <a:spLocks noGrp="1"/>
          </p:cNvSpPr>
          <p:nvPr>
            <p:ph type="title"/>
          </p:nvPr>
        </p:nvSpPr>
        <p:spPr>
          <a:xfrm>
            <a:off x="871218" y="623315"/>
            <a:ext cx="10449562" cy="677108"/>
          </a:xfrm>
        </p:spPr>
        <p:txBody>
          <a:bodyPr/>
          <a:lstStyle/>
          <a:p>
            <a:r>
              <a:rPr lang="en-US" sz="4400" b="1" i="0" dirty="0">
                <a:solidFill>
                  <a:srgbClr val="232323"/>
                </a:solidFill>
                <a:effectLst/>
                <a:latin typeface="Times New Roman" panose="02020603050405020304" pitchFamily="18" charset="0"/>
                <a:cs typeface="Times New Roman" panose="02020603050405020304" pitchFamily="18" charset="0"/>
              </a:rPr>
              <a:t>Gonadotropin therapy</a:t>
            </a:r>
            <a:r>
              <a:rPr lang="en-US" sz="4400" dirty="0">
                <a:solidFill>
                  <a:srgbClr val="232323"/>
                </a:solidFill>
                <a:latin typeface="Times New Roman" panose="02020603050405020304" pitchFamily="18" charset="0"/>
                <a:cs typeface="Times New Roman" panose="02020603050405020304" pitchFamily="18" charset="0"/>
              </a:rPr>
              <a:t>:</a:t>
            </a:r>
            <a:endParaRPr lang="en-US" dirty="0"/>
          </a:p>
        </p:txBody>
      </p:sp>
      <p:sp>
        <p:nvSpPr>
          <p:cNvPr id="3" name="Text Placeholder 2">
            <a:extLst>
              <a:ext uri="{FF2B5EF4-FFF2-40B4-BE49-F238E27FC236}">
                <a16:creationId xmlns:a16="http://schemas.microsoft.com/office/drawing/2014/main" id="{C7E01A6E-279F-61A3-BF25-94F77A9524E8}"/>
              </a:ext>
            </a:extLst>
          </p:cNvPr>
          <p:cNvSpPr>
            <a:spLocks noGrp="1"/>
          </p:cNvSpPr>
          <p:nvPr>
            <p:ph type="body" idx="1"/>
          </p:nvPr>
        </p:nvSpPr>
        <p:spPr>
          <a:xfrm>
            <a:off x="870587" y="1507235"/>
            <a:ext cx="10163174" cy="4001095"/>
          </a:xfrm>
        </p:spPr>
        <p:txBody>
          <a:bodyPr/>
          <a:lstStyle/>
          <a:p>
            <a:pPr marL="342900" indent="-342900">
              <a:spcBef>
                <a:spcPts val="600"/>
              </a:spcBef>
              <a:spcAft>
                <a:spcPts val="600"/>
              </a:spcAft>
              <a:buFont typeface="Wingdings" panose="05000000000000000000" pitchFamily="2" charset="2"/>
              <a:buChar char="Ø"/>
            </a:pPr>
            <a:r>
              <a:rPr lang="en-US" sz="2000" b="0" i="0" dirty="0">
                <a:solidFill>
                  <a:srgbClr val="232323"/>
                </a:solidFill>
                <a:effectLst/>
                <a:latin typeface="Times New Roman" panose="02020603050405020304" pitchFamily="18" charset="0"/>
                <a:cs typeface="Times New Roman" panose="02020603050405020304" pitchFamily="18" charset="0"/>
              </a:rPr>
              <a:t>Suppression of endogenous gonadotropin concentrations with pharmacologic doses of estrogen before gonadotropin therapy has been reported to improve ovulatory rates in some, but not all, studies. </a:t>
            </a:r>
          </a:p>
          <a:p>
            <a:pPr marL="342900" indent="-342900">
              <a:spcBef>
                <a:spcPts val="600"/>
              </a:spcBef>
              <a:spcAft>
                <a:spcPts val="600"/>
              </a:spcAft>
              <a:buFont typeface="Wingdings" panose="05000000000000000000" pitchFamily="2" charset="2"/>
              <a:buChar char="Ø"/>
            </a:pPr>
            <a:r>
              <a:rPr lang="en-US" sz="2000" b="0" i="0" dirty="0">
                <a:solidFill>
                  <a:srgbClr val="232323"/>
                </a:solidFill>
                <a:effectLst/>
                <a:latin typeface="Times New Roman" panose="02020603050405020304" pitchFamily="18" charset="0"/>
                <a:cs typeface="Times New Roman" panose="02020603050405020304" pitchFamily="18" charset="0"/>
              </a:rPr>
              <a:t>In the one randomized, placebo-controlled trial available, treatment with 150 mcg ethinyl </a:t>
            </a:r>
            <a:r>
              <a:rPr lang="en-US" sz="2000" dirty="0">
                <a:solidFill>
                  <a:srgbClr val="005B92"/>
                </a:solidFill>
                <a:latin typeface="Times New Roman" panose="02020603050405020304" pitchFamily="18" charset="0"/>
                <a:cs typeface="Times New Roman" panose="02020603050405020304" pitchFamily="18" charset="0"/>
              </a:rPr>
              <a:t>estradiol</a:t>
            </a:r>
            <a:r>
              <a:rPr lang="en-US" sz="2000" b="0" i="0" dirty="0">
                <a:solidFill>
                  <a:srgbClr val="232323"/>
                </a:solidFill>
                <a:effectLst/>
                <a:latin typeface="Times New Roman" panose="02020603050405020304" pitchFamily="18" charset="0"/>
                <a:cs typeface="Times New Roman" panose="02020603050405020304" pitchFamily="18" charset="0"/>
              </a:rPr>
              <a:t>/day for two weeks before and during stimulation with recombinant follicle-stimulating hormone (FSH), ovulatory rates were significantly higher in the estrogen group (32 percent, 8 of 25 women) when compared with the placebo group (0 of 25 ovulated). Ovulation only occurred in women whose serum FSH concentrations were suppressed to ≤15 international units/L with estrogen. It is possible the improved ovulation rates in this study were related to suppression of luteinizing hormone (LH) levels and avoidance of inappropriate follicle luteinization.</a:t>
            </a:r>
          </a:p>
          <a:p>
            <a:pPr marL="342900" indent="-342900">
              <a:spcBef>
                <a:spcPts val="600"/>
              </a:spcBef>
              <a:spcAft>
                <a:spcPts val="600"/>
              </a:spcAft>
              <a:buFont typeface="Wingdings" panose="05000000000000000000" pitchFamily="2" charset="2"/>
              <a:buChar char="Ø"/>
            </a:pPr>
            <a:r>
              <a:rPr lang="en-US" sz="2000" b="0" i="0" dirty="0">
                <a:solidFill>
                  <a:srgbClr val="232323"/>
                </a:solidFill>
                <a:effectLst/>
                <a:latin typeface="Times New Roman" panose="02020603050405020304" pitchFamily="18" charset="0"/>
                <a:cs typeface="Times New Roman" panose="02020603050405020304" pitchFamily="18" charset="0"/>
              </a:rPr>
              <a:t>Suppression of endogenous gonadotropin concentrations with a gonadotropin-releasing hormone (GnRH) agonist before gonadotropin therapy does not appear to improve ovulatory rates</a:t>
            </a:r>
            <a:endParaRPr lang="en-US" sz="2000" dirty="0">
              <a:latin typeface="Times New Roman" panose="02020603050405020304" pitchFamily="18" charset="0"/>
              <a:cs typeface="Times New Roman" panose="02020603050405020304" pitchFamily="18" charset="0"/>
            </a:endParaRPr>
          </a:p>
        </p:txBody>
      </p:sp>
      <p:pic>
        <p:nvPicPr>
          <p:cNvPr id="4" name="Picture 2" descr="Logo-shirazfertilitycenter-500-500">
            <a:extLst>
              <a:ext uri="{FF2B5EF4-FFF2-40B4-BE49-F238E27FC236}">
                <a16:creationId xmlns:a16="http://schemas.microsoft.com/office/drawing/2014/main" id="{09016D89-0AED-5C00-7934-1ECB76CE952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14" r="17232"/>
          <a:stretch/>
        </p:blipFill>
        <p:spPr bwMode="auto">
          <a:xfrm>
            <a:off x="10760225" y="142875"/>
            <a:ext cx="1205352" cy="1816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146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AF004-359A-22EE-2A6E-5766B29E973F}"/>
              </a:ext>
            </a:extLst>
          </p:cNvPr>
          <p:cNvSpPr>
            <a:spLocks noGrp="1"/>
          </p:cNvSpPr>
          <p:nvPr>
            <p:ph type="title"/>
          </p:nvPr>
        </p:nvSpPr>
        <p:spPr/>
        <p:txBody>
          <a:bodyPr/>
          <a:lstStyle/>
          <a:p>
            <a:r>
              <a:rPr lang="en-US" sz="1800" b="1" i="0" u="none" strike="noStrike" baseline="0" dirty="0">
                <a:latin typeface="HelveticaNeueLTStd-Bd"/>
              </a:rPr>
              <a:t>INTRODUCTION</a:t>
            </a:r>
            <a:endParaRPr lang="en-US" b="1" dirty="0"/>
          </a:p>
        </p:txBody>
      </p:sp>
      <p:sp>
        <p:nvSpPr>
          <p:cNvPr id="3" name="Content Placeholder 2">
            <a:extLst>
              <a:ext uri="{FF2B5EF4-FFF2-40B4-BE49-F238E27FC236}">
                <a16:creationId xmlns:a16="http://schemas.microsoft.com/office/drawing/2014/main" id="{DE4D9E70-9C9D-CC73-B5AC-41C5835B151D}"/>
              </a:ext>
            </a:extLst>
          </p:cNvPr>
          <p:cNvSpPr>
            <a:spLocks noGrp="1"/>
          </p:cNvSpPr>
          <p:nvPr>
            <p:ph type="body" idx="1"/>
          </p:nvPr>
        </p:nvSpPr>
        <p:spPr>
          <a:xfrm>
            <a:off x="870586" y="1507235"/>
            <a:ext cx="9889639" cy="4713605"/>
          </a:xfrm>
        </p:spPr>
        <p:txBody>
          <a:bodyPr>
            <a:normAutofit/>
          </a:bodyPr>
          <a:lstStyle/>
          <a:p>
            <a:pPr marL="342900" indent="-342900" algn="l">
              <a:spcBef>
                <a:spcPts val="1200"/>
              </a:spcBef>
              <a:spcAft>
                <a:spcPts val="600"/>
              </a:spcAft>
              <a:buFont typeface="Wingdings" panose="05000000000000000000" pitchFamily="2" charset="2"/>
              <a:buChar char="§"/>
            </a:pPr>
            <a:r>
              <a:rPr lang="en-US" sz="2000" b="0" i="0" u="none" strike="noStrike" baseline="0" dirty="0">
                <a:latin typeface="Times New Roman" panose="02020603050405020304" pitchFamily="18" charset="0"/>
                <a:cs typeface="Times New Roman" panose="02020603050405020304" pitchFamily="18" charset="0"/>
              </a:rPr>
              <a:t>Premature ovarian insufficiency (POI) is characterized by </a:t>
            </a:r>
            <a:r>
              <a:rPr lang="en-US" sz="2000" b="0" i="0" u="sng" strike="noStrike" baseline="0" dirty="0">
                <a:latin typeface="Times New Roman" panose="02020603050405020304" pitchFamily="18" charset="0"/>
                <a:cs typeface="Times New Roman" panose="02020603050405020304" pitchFamily="18" charset="0"/>
              </a:rPr>
              <a:t>deficient ovarian sex hormones </a:t>
            </a:r>
            <a:r>
              <a:rPr lang="en-US" sz="2000" b="0" i="0" u="none" strike="noStrike" baseline="0" dirty="0">
                <a:latin typeface="Times New Roman" panose="02020603050405020304" pitchFamily="18" charset="0"/>
                <a:cs typeface="Times New Roman" panose="02020603050405020304" pitchFamily="18" charset="0"/>
              </a:rPr>
              <a:t>and </a:t>
            </a:r>
            <a:r>
              <a:rPr lang="en-US" sz="2000" b="0" i="0" u="sng" strike="noStrike" baseline="0" dirty="0">
                <a:latin typeface="Times New Roman" panose="02020603050405020304" pitchFamily="18" charset="0"/>
                <a:cs typeface="Times New Roman" panose="02020603050405020304" pitchFamily="18" charset="0"/>
              </a:rPr>
              <a:t>decreased ovarian reserve</a:t>
            </a:r>
            <a:r>
              <a:rPr lang="en-US" sz="2000" b="0" i="0" u="none" strike="noStrike" baseline="0" dirty="0">
                <a:latin typeface="Times New Roman" panose="02020603050405020304" pitchFamily="18" charset="0"/>
                <a:cs typeface="Times New Roman" panose="02020603050405020304" pitchFamily="18" charset="0"/>
              </a:rPr>
              <a:t>, which together lead to an accelerated reduction in ovarian function and an early onset of menopause.</a:t>
            </a:r>
          </a:p>
          <a:p>
            <a:pPr marL="342900" indent="-342900" algn="l">
              <a:spcBef>
                <a:spcPts val="1200"/>
              </a:spcBef>
              <a:spcAft>
                <a:spcPts val="600"/>
              </a:spcAft>
              <a:buFont typeface="Wingdings" panose="05000000000000000000" pitchFamily="2" charset="2"/>
              <a:buChar char="§"/>
            </a:pPr>
            <a:r>
              <a:rPr lang="en-US" sz="2000" b="0" i="0" u="none" strike="noStrike" baseline="0" dirty="0">
                <a:latin typeface="Times New Roman" panose="02020603050405020304" pitchFamily="18" charset="0"/>
                <a:cs typeface="Times New Roman" panose="02020603050405020304" pitchFamily="18" charset="0"/>
              </a:rPr>
              <a:t>This condition often results in </a:t>
            </a:r>
            <a:r>
              <a:rPr lang="en-US" sz="2000" b="1" i="0" u="none" strike="noStrike" baseline="0" dirty="0">
                <a:solidFill>
                  <a:srgbClr val="FF0000"/>
                </a:solidFill>
                <a:latin typeface="Times New Roman" panose="02020603050405020304" pitchFamily="18" charset="0"/>
                <a:cs typeface="Times New Roman" panose="02020603050405020304" pitchFamily="18" charset="0"/>
              </a:rPr>
              <a:t>subfertility</a:t>
            </a:r>
            <a:r>
              <a:rPr lang="en-US" sz="2000" b="0" i="0" u="none" strike="noStrike" baseline="0" dirty="0">
                <a:latin typeface="Times New Roman" panose="02020603050405020304" pitchFamily="18" charset="0"/>
                <a:cs typeface="Times New Roman" panose="02020603050405020304" pitchFamily="18" charset="0"/>
              </a:rPr>
              <a:t> or </a:t>
            </a:r>
            <a:r>
              <a:rPr lang="en-US" sz="2000" b="1" i="0" u="none" strike="noStrike" baseline="0" dirty="0">
                <a:solidFill>
                  <a:srgbClr val="FF0000"/>
                </a:solidFill>
                <a:latin typeface="Times New Roman" panose="02020603050405020304" pitchFamily="18" charset="0"/>
                <a:cs typeface="Times New Roman" panose="02020603050405020304" pitchFamily="18" charset="0"/>
              </a:rPr>
              <a:t>infertility</a:t>
            </a:r>
            <a:r>
              <a:rPr lang="en-US" sz="2000" b="0" i="0" u="none" strike="noStrike" baseline="0" dirty="0">
                <a:latin typeface="Times New Roman" panose="02020603050405020304" pitchFamily="18" charset="0"/>
                <a:cs typeface="Times New Roman" panose="02020603050405020304" pitchFamily="18" charset="0"/>
              </a:rPr>
              <a:t>, as it is associated with </a:t>
            </a:r>
            <a:r>
              <a:rPr lang="en-US" sz="2000" b="1" i="0" u="none" strike="noStrike" baseline="0" dirty="0">
                <a:latin typeface="Times New Roman" panose="02020603050405020304" pitchFamily="18" charset="0"/>
                <a:cs typeface="Times New Roman" panose="02020603050405020304" pitchFamily="18" charset="0"/>
              </a:rPr>
              <a:t>hypoestrogenism</a:t>
            </a:r>
            <a:r>
              <a:rPr lang="en-US" sz="2000" b="0" i="0" u="none" strike="noStrike" baseline="0" dirty="0">
                <a:latin typeface="Times New Roman" panose="02020603050405020304" pitchFamily="18" charset="0"/>
                <a:cs typeface="Times New Roman" panose="02020603050405020304" pitchFamily="18" charset="0"/>
              </a:rPr>
              <a:t>, which causes </a:t>
            </a:r>
            <a:r>
              <a:rPr lang="en-US" sz="2000" b="1" i="0" u="none" strike="noStrike" baseline="0" dirty="0">
                <a:latin typeface="Times New Roman" panose="02020603050405020304" pitchFamily="18" charset="0"/>
                <a:cs typeface="Times New Roman" panose="02020603050405020304" pitchFamily="18" charset="0"/>
              </a:rPr>
              <a:t>menstrual irregularities </a:t>
            </a:r>
            <a:r>
              <a:rPr lang="en-US" sz="2000" b="0" i="0" u="none" strike="noStrike" baseline="0" dirty="0">
                <a:latin typeface="Times New Roman" panose="02020603050405020304" pitchFamily="18" charset="0"/>
                <a:cs typeface="Times New Roman" panose="02020603050405020304" pitchFamily="18" charset="0"/>
              </a:rPr>
              <a:t>and </a:t>
            </a:r>
            <a:r>
              <a:rPr lang="en-US" sz="2000" b="1" i="0" u="none" strike="noStrike" baseline="0" dirty="0">
                <a:latin typeface="Times New Roman" panose="02020603050405020304" pitchFamily="18" charset="0"/>
                <a:cs typeface="Times New Roman" panose="02020603050405020304" pitchFamily="18" charset="0"/>
              </a:rPr>
              <a:t>pregnancy failures</a:t>
            </a:r>
          </a:p>
          <a:p>
            <a:pPr marL="342900" indent="-342900" algn="l">
              <a:spcBef>
                <a:spcPts val="1200"/>
              </a:spcBef>
              <a:spcAft>
                <a:spcPts val="600"/>
              </a:spcAft>
              <a:buFont typeface="Wingdings" panose="05000000000000000000" pitchFamily="2" charset="2"/>
              <a:buChar char="§"/>
            </a:pPr>
            <a:endParaRPr lang="en-US" sz="2000" b="1" i="0" u="none" strike="noStrike" baseline="0" dirty="0">
              <a:latin typeface="Times New Roman" panose="02020603050405020304" pitchFamily="18" charset="0"/>
              <a:cs typeface="Times New Roman" panose="02020603050405020304" pitchFamily="18" charset="0"/>
            </a:endParaRPr>
          </a:p>
        </p:txBody>
      </p:sp>
      <p:pic>
        <p:nvPicPr>
          <p:cNvPr id="4" name="Picture 2" descr="Logo-shirazfertilitycenter-500-500">
            <a:extLst>
              <a:ext uri="{FF2B5EF4-FFF2-40B4-BE49-F238E27FC236}">
                <a16:creationId xmlns:a16="http://schemas.microsoft.com/office/drawing/2014/main" id="{48DA0F06-D321-B2AC-C70F-05BFD47AD4A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14" r="17232"/>
          <a:stretch/>
        </p:blipFill>
        <p:spPr bwMode="auto">
          <a:xfrm>
            <a:off x="10760225" y="142875"/>
            <a:ext cx="1205352" cy="181655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remature Ovarian Failure - Houston, TX POF Early Menopause Female ...">
            <a:extLst>
              <a:ext uri="{FF2B5EF4-FFF2-40B4-BE49-F238E27FC236}">
                <a16:creationId xmlns:a16="http://schemas.microsoft.com/office/drawing/2014/main" id="{BDDCA714-4AA7-D015-0D55-3474EC4227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4867" y="3429000"/>
            <a:ext cx="3410710" cy="22791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1114AA0-5A66-C501-22CE-A26CF414EFC5}"/>
              </a:ext>
            </a:extLst>
          </p:cNvPr>
          <p:cNvSpPr txBox="1"/>
          <p:nvPr/>
        </p:nvSpPr>
        <p:spPr>
          <a:xfrm>
            <a:off x="774792" y="3502324"/>
            <a:ext cx="7541894" cy="2092881"/>
          </a:xfrm>
          <a:prstGeom prst="rect">
            <a:avLst/>
          </a:prstGeom>
          <a:noFill/>
        </p:spPr>
        <p:txBody>
          <a:bodyPr wrap="square">
            <a:spAutoFit/>
          </a:bodyPr>
          <a:lstStyle/>
          <a:p>
            <a:pPr marL="342900" indent="-342900" algn="l">
              <a:spcBef>
                <a:spcPts val="600"/>
              </a:spcBef>
              <a:spcAft>
                <a:spcPts val="600"/>
              </a:spcAft>
              <a:buFont typeface="Wingdings" panose="05000000000000000000" pitchFamily="2" charset="2"/>
              <a:buChar char="§"/>
            </a:pPr>
            <a:r>
              <a:rPr lang="en-US" sz="2000" b="0" i="0" u="none" strike="noStrike" baseline="0" dirty="0">
                <a:latin typeface="Times New Roman" panose="02020603050405020304" pitchFamily="18" charset="0"/>
                <a:cs typeface="Times New Roman" panose="02020603050405020304" pitchFamily="18" charset="0"/>
              </a:rPr>
              <a:t>Although this condition was previously referred to as </a:t>
            </a:r>
            <a:r>
              <a:rPr lang="en-US" sz="2000" b="1" i="0" u="none" strike="noStrike" baseline="0" dirty="0">
                <a:latin typeface="Times New Roman" panose="02020603050405020304" pitchFamily="18" charset="0"/>
                <a:cs typeface="Times New Roman" panose="02020603050405020304" pitchFamily="18" charset="0"/>
              </a:rPr>
              <a:t>premature ovarian failure (</a:t>
            </a:r>
            <a:r>
              <a:rPr lang="en-US" sz="2000" b="1" i="0" u="none" strike="noStrike" baseline="0" dirty="0">
                <a:solidFill>
                  <a:srgbClr val="FF0000"/>
                </a:solidFill>
                <a:latin typeface="Times New Roman" panose="02020603050405020304" pitchFamily="18" charset="0"/>
                <a:cs typeface="Times New Roman" panose="02020603050405020304" pitchFamily="18" charset="0"/>
              </a:rPr>
              <a:t>POF</a:t>
            </a:r>
            <a:r>
              <a:rPr lang="en-US" sz="2000" b="1" i="0" u="none" strike="noStrike" baseline="0" dirty="0">
                <a:latin typeface="Times New Roman" panose="02020603050405020304" pitchFamily="18" charset="0"/>
                <a:cs typeface="Times New Roman" panose="02020603050405020304" pitchFamily="18" charset="0"/>
              </a:rPr>
              <a:t>), </a:t>
            </a:r>
            <a:r>
              <a:rPr lang="en-US" sz="2000" b="0" i="0" u="none" strike="noStrike" baseline="0" dirty="0">
                <a:latin typeface="Times New Roman" panose="02020603050405020304" pitchFamily="18" charset="0"/>
                <a:cs typeface="Times New Roman" panose="02020603050405020304" pitchFamily="18" charset="0"/>
              </a:rPr>
              <a:t>some patients are known to have </a:t>
            </a:r>
            <a:r>
              <a:rPr lang="en-US" sz="2000" b="0" i="0" u="sng" strike="noStrike" baseline="0" dirty="0">
                <a:latin typeface="Times New Roman" panose="02020603050405020304" pitchFamily="18" charset="0"/>
                <a:cs typeface="Times New Roman" panose="02020603050405020304" pitchFamily="18" charset="0"/>
              </a:rPr>
              <a:t>residual ovarian function </a:t>
            </a:r>
            <a:r>
              <a:rPr lang="en-US" sz="2000" b="0" i="0" u="none" strike="noStrike" baseline="0" dirty="0">
                <a:latin typeface="Times New Roman" panose="02020603050405020304" pitchFamily="18" charset="0"/>
                <a:cs typeface="Times New Roman" panose="02020603050405020304" pitchFamily="18" charset="0"/>
              </a:rPr>
              <a:t>that seldom leads to pregnancy.</a:t>
            </a:r>
          </a:p>
          <a:p>
            <a:pPr marL="342900" indent="-342900" algn="l">
              <a:spcBef>
                <a:spcPts val="600"/>
              </a:spcBef>
              <a:spcAft>
                <a:spcPts val="600"/>
              </a:spcAft>
              <a:buFont typeface="Wingdings" panose="05000000000000000000" pitchFamily="2" charset="2"/>
              <a:buChar char="§"/>
            </a:pPr>
            <a:r>
              <a:rPr lang="en-US" sz="2000" b="0" i="0" u="none" strike="noStrike" baseline="0" dirty="0">
                <a:latin typeface="Times New Roman" panose="02020603050405020304" pitchFamily="18" charset="0"/>
                <a:cs typeface="Times New Roman" panose="02020603050405020304" pitchFamily="18" charset="0"/>
              </a:rPr>
              <a:t>Therefore, the term </a:t>
            </a:r>
            <a:r>
              <a:rPr lang="en-US" sz="2000" b="1" i="0" u="none" strike="noStrike" baseline="0" dirty="0">
                <a:solidFill>
                  <a:srgbClr val="FF0000"/>
                </a:solidFill>
                <a:latin typeface="Times New Roman" panose="02020603050405020304" pitchFamily="18" charset="0"/>
                <a:cs typeface="Times New Roman" panose="02020603050405020304" pitchFamily="18" charset="0"/>
              </a:rPr>
              <a:t>POI</a:t>
            </a:r>
            <a:r>
              <a:rPr lang="en-US" sz="2000" b="0" i="0" u="none" strike="noStrike" baseline="0" dirty="0">
                <a:latin typeface="Times New Roman" panose="02020603050405020304" pitchFamily="18" charset="0"/>
                <a:cs typeface="Times New Roman" panose="02020603050405020304" pitchFamily="18" charset="0"/>
              </a:rPr>
              <a:t> was adopted by an American consensus meeting and by the European Society of Human Reproduction and Embryology (ESHRE) consensus.</a:t>
            </a:r>
          </a:p>
        </p:txBody>
      </p:sp>
    </p:spTree>
    <p:extLst>
      <p:ext uri="{BB962C8B-B14F-4D97-AF65-F5344CB8AC3E}">
        <p14:creationId xmlns:p14="http://schemas.microsoft.com/office/powerpoint/2010/main" val="26807041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4B5B4-8D54-3A80-B71B-EF58ED7C0703}"/>
              </a:ext>
            </a:extLst>
          </p:cNvPr>
          <p:cNvSpPr>
            <a:spLocks noGrp="1"/>
          </p:cNvSpPr>
          <p:nvPr>
            <p:ph type="title"/>
          </p:nvPr>
        </p:nvSpPr>
        <p:spPr/>
        <p:txBody>
          <a:bodyPr/>
          <a:lstStyle/>
          <a:p>
            <a:r>
              <a:rPr lang="en-US" b="1" i="0" dirty="0">
                <a:solidFill>
                  <a:srgbClr val="232323"/>
                </a:solidFill>
                <a:effectLst/>
                <a:latin typeface="Times New Roman" panose="02020603050405020304" pitchFamily="18" charset="0"/>
                <a:cs typeface="Times New Roman" panose="02020603050405020304" pitchFamily="18" charset="0"/>
              </a:rPr>
              <a:t>Glucocorticoid therapy</a:t>
            </a:r>
            <a:r>
              <a:rPr lang="en-US" b="0" i="0" dirty="0">
                <a:solidFill>
                  <a:srgbClr val="232323"/>
                </a:solidFill>
                <a:effectLst/>
                <a:latin typeface="Times New Roman" panose="02020603050405020304" pitchFamily="18" charset="0"/>
                <a:cs typeface="Times New Roman" panose="02020603050405020304" pitchFamily="18" charset="0"/>
              </a:rPr>
              <a:t> </a:t>
            </a:r>
            <a:endParaRPr lang="en-US" dirty="0"/>
          </a:p>
        </p:txBody>
      </p:sp>
      <p:sp>
        <p:nvSpPr>
          <p:cNvPr id="3" name="Text Placeholder 2">
            <a:extLst>
              <a:ext uri="{FF2B5EF4-FFF2-40B4-BE49-F238E27FC236}">
                <a16:creationId xmlns:a16="http://schemas.microsoft.com/office/drawing/2014/main" id="{C25C4F00-B72D-C36E-AEFD-1544DAC974BA}"/>
              </a:ext>
            </a:extLst>
          </p:cNvPr>
          <p:cNvSpPr>
            <a:spLocks noGrp="1"/>
          </p:cNvSpPr>
          <p:nvPr>
            <p:ph type="body" idx="1"/>
          </p:nvPr>
        </p:nvSpPr>
        <p:spPr>
          <a:xfrm>
            <a:off x="870586" y="1507235"/>
            <a:ext cx="10450827" cy="1200329"/>
          </a:xfrm>
        </p:spPr>
        <p:txBody>
          <a:bodyPr/>
          <a:lstStyle/>
          <a:p>
            <a:r>
              <a:rPr lang="en-US" b="0" i="0" dirty="0">
                <a:solidFill>
                  <a:srgbClr val="232323"/>
                </a:solidFill>
                <a:effectLst/>
                <a:latin typeface="Times New Roman" panose="02020603050405020304" pitchFamily="18" charset="0"/>
                <a:cs typeface="Times New Roman" panose="02020603050405020304" pitchFamily="18" charset="0"/>
              </a:rPr>
              <a:t>Glucocorticoid therapy for </a:t>
            </a:r>
            <a:r>
              <a:rPr lang="en-US" dirty="0">
                <a:solidFill>
                  <a:srgbClr val="232323"/>
                </a:solidFill>
                <a:latin typeface="Times New Roman" panose="02020603050405020304" pitchFamily="18" charset="0"/>
                <a:cs typeface="Times New Roman" panose="02020603050405020304" pitchFamily="18" charset="0"/>
              </a:rPr>
              <a:t>the </a:t>
            </a:r>
            <a:r>
              <a:rPr lang="en-US" b="0" i="0" dirty="0">
                <a:solidFill>
                  <a:srgbClr val="232323"/>
                </a:solidFill>
                <a:effectLst/>
                <a:latin typeface="Times New Roman" panose="02020603050405020304" pitchFamily="18" charset="0"/>
                <a:cs typeface="Times New Roman" panose="02020603050405020304" pitchFamily="18" charset="0"/>
              </a:rPr>
              <a:t>treatment of suspected autoimmune ovarian failure, also unproven, carries the risk of iatrogenic Cushing syndrome and osteonecrosis of the hip requiring joint replacement</a:t>
            </a:r>
            <a:endParaRPr lang="en-US" dirty="0">
              <a:latin typeface="Times New Roman" panose="02020603050405020304" pitchFamily="18" charset="0"/>
              <a:cs typeface="Times New Roman" panose="02020603050405020304" pitchFamily="18" charset="0"/>
            </a:endParaRPr>
          </a:p>
        </p:txBody>
      </p:sp>
      <p:pic>
        <p:nvPicPr>
          <p:cNvPr id="4" name="Picture 2" descr="Logo-shirazfertilitycenter-500-500">
            <a:extLst>
              <a:ext uri="{FF2B5EF4-FFF2-40B4-BE49-F238E27FC236}">
                <a16:creationId xmlns:a16="http://schemas.microsoft.com/office/drawing/2014/main" id="{EEC906BA-77FB-C8CD-3E0B-8A11EF4745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14" r="17232"/>
          <a:stretch/>
        </p:blipFill>
        <p:spPr bwMode="auto">
          <a:xfrm>
            <a:off x="10760225" y="142875"/>
            <a:ext cx="1205352" cy="1816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319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8E711-2800-FF5A-BD4F-2A49971B92BB}"/>
              </a:ext>
            </a:extLst>
          </p:cNvPr>
          <p:cNvSpPr>
            <a:spLocks noGrp="1"/>
          </p:cNvSpPr>
          <p:nvPr>
            <p:ph type="title"/>
          </p:nvPr>
        </p:nvSpPr>
        <p:spPr/>
        <p:txBody>
          <a:bodyPr/>
          <a:lstStyle/>
          <a:p>
            <a:r>
              <a:rPr lang="en-US" b="1" i="0" dirty="0">
                <a:solidFill>
                  <a:srgbClr val="232323"/>
                </a:solidFill>
                <a:effectLst/>
                <a:latin typeface="Times New Roman" panose="02020603050405020304" pitchFamily="18" charset="0"/>
                <a:cs typeface="Times New Roman" panose="02020603050405020304" pitchFamily="18" charset="0"/>
              </a:rPr>
              <a:t>Contraception</a:t>
            </a:r>
            <a:endParaRPr lang="en-US"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8303C195-09EE-77D5-D948-35F9105E277C}"/>
              </a:ext>
            </a:extLst>
          </p:cNvPr>
          <p:cNvSpPr>
            <a:spLocks noGrp="1"/>
          </p:cNvSpPr>
          <p:nvPr>
            <p:ph type="body" idx="1"/>
          </p:nvPr>
        </p:nvSpPr>
        <p:spPr>
          <a:xfrm>
            <a:off x="870586" y="1507235"/>
            <a:ext cx="9889639" cy="2923877"/>
          </a:xfrm>
        </p:spPr>
        <p:txBody>
          <a:bodyPr/>
          <a:lstStyle/>
          <a:p>
            <a:pPr marL="342900" indent="-342900">
              <a:spcBef>
                <a:spcPts val="600"/>
              </a:spcBef>
              <a:spcAft>
                <a:spcPts val="600"/>
              </a:spcAft>
              <a:buFont typeface="Wingdings" panose="05000000000000000000" pitchFamily="2" charset="2"/>
              <a:buChar char="q"/>
            </a:pPr>
            <a:r>
              <a:rPr lang="en-US" sz="2000" b="0" i="0" dirty="0">
                <a:solidFill>
                  <a:srgbClr val="232323"/>
                </a:solidFill>
                <a:effectLst/>
                <a:latin typeface="Times New Roman" panose="02020603050405020304" pitchFamily="18" charset="0"/>
                <a:cs typeface="Times New Roman" panose="02020603050405020304" pitchFamily="18" charset="0"/>
              </a:rPr>
              <a:t>Women with POI should be informed that </a:t>
            </a:r>
            <a:r>
              <a:rPr lang="en-US" sz="2000" dirty="0">
                <a:solidFill>
                  <a:srgbClr val="005B92"/>
                </a:solidFill>
                <a:latin typeface="Times New Roman" panose="02020603050405020304" pitchFamily="18" charset="0"/>
                <a:cs typeface="Times New Roman" panose="02020603050405020304" pitchFamily="18" charset="0"/>
              </a:rPr>
              <a:t>estradiol</a:t>
            </a:r>
            <a:r>
              <a:rPr lang="en-US" sz="2000" b="0" i="0" dirty="0">
                <a:solidFill>
                  <a:srgbClr val="232323"/>
                </a:solidFill>
                <a:effectLst/>
                <a:latin typeface="Times New Roman" panose="02020603050405020304" pitchFamily="18" charset="0"/>
                <a:cs typeface="Times New Roman" panose="02020603050405020304" pitchFamily="18" charset="0"/>
              </a:rPr>
              <a:t>/</a:t>
            </a:r>
            <a:r>
              <a:rPr lang="en-US" sz="2000" dirty="0">
                <a:solidFill>
                  <a:srgbClr val="005B92"/>
                </a:solidFill>
                <a:latin typeface="Times New Roman" panose="02020603050405020304" pitchFamily="18" charset="0"/>
                <a:cs typeface="Times New Roman" panose="02020603050405020304" pitchFamily="18" charset="0"/>
              </a:rPr>
              <a:t>progesterone</a:t>
            </a:r>
            <a:r>
              <a:rPr lang="en-US" sz="2000" b="0" i="0" dirty="0">
                <a:solidFill>
                  <a:srgbClr val="232323"/>
                </a:solidFill>
                <a:effectLst/>
                <a:latin typeface="Times New Roman" panose="02020603050405020304" pitchFamily="18" charset="0"/>
                <a:cs typeface="Times New Roman" panose="02020603050405020304" pitchFamily="18" charset="0"/>
              </a:rPr>
              <a:t> replacement therapy regimens do not provide effective contraception. Therefore, since spontaneous ovarian activity may resume, contraception is required for those who are not pursuing pregnancy. Women who are concerned about the possibility of spontaneous ovulation and pregnancy can choose hormonal contraception or a barrier method of contraception</a:t>
            </a:r>
          </a:p>
          <a:p>
            <a:pPr marL="342900" indent="-342900">
              <a:spcBef>
                <a:spcPts val="600"/>
              </a:spcBef>
              <a:spcAft>
                <a:spcPts val="600"/>
              </a:spcAft>
              <a:buFont typeface="Wingdings" panose="05000000000000000000" pitchFamily="2" charset="2"/>
              <a:buChar char="q"/>
            </a:pPr>
            <a:r>
              <a:rPr lang="en-US" sz="2000" b="0" i="0" dirty="0">
                <a:solidFill>
                  <a:srgbClr val="232323"/>
                </a:solidFill>
                <a:effectLst/>
                <a:latin typeface="Times New Roman" panose="02020603050405020304" pitchFamily="18" charset="0"/>
                <a:cs typeface="Times New Roman" panose="02020603050405020304" pitchFamily="18" charset="0"/>
              </a:rPr>
              <a:t>ACOG suggests combined oral estrogen-progestin contraceptives. Other contraceptive options include lower, non-contraceptive doses of </a:t>
            </a:r>
            <a:r>
              <a:rPr lang="en-US" sz="2000" dirty="0">
                <a:solidFill>
                  <a:srgbClr val="005B92"/>
                </a:solidFill>
                <a:latin typeface="Times New Roman" panose="02020603050405020304" pitchFamily="18" charset="0"/>
                <a:cs typeface="Times New Roman" panose="02020603050405020304" pitchFamily="18" charset="0"/>
              </a:rPr>
              <a:t>estradiol</a:t>
            </a:r>
            <a:r>
              <a:rPr lang="en-US" sz="2000" b="0" i="0" dirty="0">
                <a:solidFill>
                  <a:srgbClr val="232323"/>
                </a:solidFill>
                <a:effectLst/>
                <a:latin typeface="Times New Roman" panose="02020603050405020304" pitchFamily="18" charset="0"/>
                <a:cs typeface="Times New Roman" panose="02020603050405020304" pitchFamily="18" charset="0"/>
              </a:rPr>
              <a:t> (to treat estrogen deficiency symptoms and provide protection against future disease) combined with a </a:t>
            </a:r>
            <a:r>
              <a:rPr lang="en-US" sz="2000" dirty="0">
                <a:solidFill>
                  <a:srgbClr val="005B92"/>
                </a:solidFill>
                <a:latin typeface="Times New Roman" panose="02020603050405020304" pitchFamily="18" charset="0"/>
                <a:cs typeface="Times New Roman" panose="02020603050405020304" pitchFamily="18" charset="0"/>
              </a:rPr>
              <a:t>levonorgestrel</a:t>
            </a:r>
            <a:r>
              <a:rPr lang="en-US" sz="2000" b="0" i="0" dirty="0">
                <a:solidFill>
                  <a:srgbClr val="232323"/>
                </a:solidFill>
                <a:effectLst/>
                <a:latin typeface="Times New Roman" panose="02020603050405020304" pitchFamily="18" charset="0"/>
                <a:cs typeface="Times New Roman" panose="02020603050405020304" pitchFamily="18" charset="0"/>
              </a:rPr>
              <a:t> intrauterine contraceptive device (IUD) or oral </a:t>
            </a:r>
            <a:r>
              <a:rPr lang="en-US" sz="2000" dirty="0">
                <a:solidFill>
                  <a:srgbClr val="005B92"/>
                </a:solidFill>
                <a:latin typeface="Times New Roman" panose="02020603050405020304" pitchFamily="18" charset="0"/>
                <a:cs typeface="Times New Roman" panose="02020603050405020304" pitchFamily="18" charset="0"/>
              </a:rPr>
              <a:t>norethindrone</a:t>
            </a:r>
            <a:r>
              <a:rPr lang="en-US" sz="2000" b="0" i="0" dirty="0">
                <a:solidFill>
                  <a:srgbClr val="232323"/>
                </a:solidFill>
                <a:effectLst/>
                <a:latin typeface="Times New Roman" panose="02020603050405020304" pitchFamily="18" charset="0"/>
                <a:cs typeface="Times New Roman" panose="02020603050405020304" pitchFamily="18" charset="0"/>
              </a:rPr>
              <a:t> 0.35 mg/day (a contraceptive dose of progestin)</a:t>
            </a:r>
            <a:endParaRPr lang="en-US" sz="2000" dirty="0">
              <a:latin typeface="Times New Roman" panose="02020603050405020304" pitchFamily="18" charset="0"/>
              <a:cs typeface="Times New Roman" panose="02020603050405020304" pitchFamily="18" charset="0"/>
            </a:endParaRPr>
          </a:p>
        </p:txBody>
      </p:sp>
      <p:pic>
        <p:nvPicPr>
          <p:cNvPr id="4" name="Picture 2" descr="Logo-shirazfertilitycenter-500-500">
            <a:extLst>
              <a:ext uri="{FF2B5EF4-FFF2-40B4-BE49-F238E27FC236}">
                <a16:creationId xmlns:a16="http://schemas.microsoft.com/office/drawing/2014/main" id="{72BD5F19-AAAB-C239-6D65-858FD202CD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14" r="17232"/>
          <a:stretch/>
        </p:blipFill>
        <p:spPr bwMode="auto">
          <a:xfrm>
            <a:off x="10760225" y="142875"/>
            <a:ext cx="1205352" cy="1816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591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49C1B-432E-6EC4-2E0E-A82B3E5FD4EB}"/>
              </a:ext>
            </a:extLst>
          </p:cNvPr>
          <p:cNvSpPr>
            <a:spLocks noGrp="1"/>
          </p:cNvSpPr>
          <p:nvPr>
            <p:ph type="title"/>
          </p:nvPr>
        </p:nvSpPr>
        <p:spPr/>
        <p:txBody>
          <a:bodyPr/>
          <a:lstStyle/>
          <a:p>
            <a:r>
              <a:rPr lang="en-US" dirty="0"/>
              <a:t>HRT contraindication</a:t>
            </a:r>
          </a:p>
        </p:txBody>
      </p:sp>
      <p:sp>
        <p:nvSpPr>
          <p:cNvPr id="3" name="Content Placeholder 2">
            <a:extLst>
              <a:ext uri="{FF2B5EF4-FFF2-40B4-BE49-F238E27FC236}">
                <a16:creationId xmlns:a16="http://schemas.microsoft.com/office/drawing/2014/main" id="{5D5EF9C0-01BD-B2CD-30D9-6AF7D594F89A}"/>
              </a:ext>
            </a:extLst>
          </p:cNvPr>
          <p:cNvSpPr>
            <a:spLocks noGrp="1"/>
          </p:cNvSpPr>
          <p:nvPr>
            <p:ph type="body" idx="1"/>
          </p:nvPr>
        </p:nvSpPr>
        <p:spPr>
          <a:xfrm>
            <a:off x="530950" y="2087879"/>
            <a:ext cx="5565049" cy="2108269"/>
          </a:xfrm>
        </p:spPr>
        <p:txBody>
          <a:bodyPr/>
          <a:lstStyle/>
          <a:p>
            <a:pPr marL="342900" indent="-342900" algn="l">
              <a:spcBef>
                <a:spcPts val="1200"/>
              </a:spcBef>
              <a:spcAft>
                <a:spcPts val="600"/>
              </a:spcAft>
              <a:buFont typeface="Wingdings" panose="05000000000000000000" pitchFamily="2" charset="2"/>
              <a:buChar char="Ø"/>
            </a:pPr>
            <a:r>
              <a:rPr lang="en-US" sz="2000" b="0" i="0" u="none" strike="noStrike" baseline="0" dirty="0">
                <a:latin typeface="Times New Roman" panose="02020603050405020304" pitchFamily="18" charset="0"/>
                <a:cs typeface="Times New Roman" panose="02020603050405020304" pitchFamily="18" charset="0"/>
              </a:rPr>
              <a:t>HRT use is not recommended in women with:</a:t>
            </a:r>
          </a:p>
          <a:p>
            <a:pPr marL="800100" lvl="1" indent="-342900" algn="l">
              <a:spcBef>
                <a:spcPts val="1200"/>
              </a:spcBef>
              <a:spcAft>
                <a:spcPts val="600"/>
              </a:spcAf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A</a:t>
            </a:r>
            <a:r>
              <a:rPr lang="en-US" b="0" i="0" u="none" strike="noStrike" baseline="0" dirty="0">
                <a:latin typeface="Times New Roman" panose="02020603050405020304" pitchFamily="18" charset="0"/>
                <a:cs typeface="Times New Roman" panose="02020603050405020304" pitchFamily="18" charset="0"/>
              </a:rPr>
              <a:t> history of breast and ovarian cancer</a:t>
            </a:r>
          </a:p>
          <a:p>
            <a:pPr marL="800100" lvl="1" indent="-342900" algn="l">
              <a:spcBef>
                <a:spcPts val="1200"/>
              </a:spcBef>
              <a:spcAft>
                <a:spcPts val="600"/>
              </a:spcAft>
              <a:buFont typeface="Wingdings" panose="05000000000000000000" pitchFamily="2" charset="2"/>
              <a:buChar char="v"/>
            </a:pPr>
            <a:r>
              <a:rPr lang="en-US" dirty="0">
                <a:latin typeface="Times New Roman" panose="02020603050405020304" pitchFamily="18" charset="0"/>
                <a:cs typeface="Times New Roman" panose="02020603050405020304" pitchFamily="18" charset="0"/>
              </a:rPr>
              <a:t>I</a:t>
            </a:r>
            <a:r>
              <a:rPr lang="en-US" b="0" i="0" u="none" strike="noStrike" baseline="0" dirty="0">
                <a:latin typeface="Times New Roman" panose="02020603050405020304" pitchFamily="18" charset="0"/>
                <a:cs typeface="Times New Roman" panose="02020603050405020304" pitchFamily="18" charset="0"/>
              </a:rPr>
              <a:t>n breast-feeding mothers (as it can cause neonatal jaundice and neonatal breast enlargement)</a:t>
            </a:r>
          </a:p>
          <a:p>
            <a:pPr marL="800100" lvl="1" indent="-342900" algn="l">
              <a:spcBef>
                <a:spcPts val="1200"/>
              </a:spcBef>
              <a:spcAft>
                <a:spcPts val="600"/>
              </a:spcAft>
              <a:buFont typeface="Wingdings" panose="05000000000000000000" pitchFamily="2" charset="2"/>
              <a:buChar char="v"/>
            </a:pPr>
            <a:r>
              <a:rPr lang="en-US" b="0" i="0" u="none" strike="noStrike" baseline="0" dirty="0">
                <a:latin typeface="Times New Roman" panose="02020603050405020304" pitchFamily="18" charset="0"/>
                <a:cs typeface="Times New Roman" panose="02020603050405020304" pitchFamily="18" charset="0"/>
              </a:rPr>
              <a:t>In patients that have reached the age of 50 years</a:t>
            </a:r>
          </a:p>
        </p:txBody>
      </p:sp>
      <p:pic>
        <p:nvPicPr>
          <p:cNvPr id="4" name="Picture 2" descr="Logo-shirazfertilitycenter-500-500">
            <a:extLst>
              <a:ext uri="{FF2B5EF4-FFF2-40B4-BE49-F238E27FC236}">
                <a16:creationId xmlns:a16="http://schemas.microsoft.com/office/drawing/2014/main" id="{CDD7172F-1270-5F0A-7253-93E48B113F4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14" r="17232"/>
          <a:stretch/>
        </p:blipFill>
        <p:spPr bwMode="auto">
          <a:xfrm>
            <a:off x="10760225" y="142875"/>
            <a:ext cx="1205352" cy="1816553"/>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Premium Photo | Contraindication text concept medical contraindication to  the use of drugs">
            <a:extLst>
              <a:ext uri="{FF2B5EF4-FFF2-40B4-BE49-F238E27FC236}">
                <a16:creationId xmlns:a16="http://schemas.microsoft.com/office/drawing/2014/main" id="{80BA762C-9F03-C7E4-8DA8-7EE653B8AA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2109" y="1959428"/>
            <a:ext cx="5043637" cy="33597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874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218" name="Picture 2" descr="5 Powerful Ways to Give Thanks to Your People | Entrepreneur">
            <a:extLst>
              <a:ext uri="{FF2B5EF4-FFF2-40B4-BE49-F238E27FC236}">
                <a16:creationId xmlns:a16="http://schemas.microsoft.com/office/drawing/2014/main" id="{6BC80FC7-02A7-E3CB-F2C2-90DCF1AB05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0684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F0E3B-793D-ABFF-EAE4-51FB36180C75}"/>
              </a:ext>
            </a:extLst>
          </p:cNvPr>
          <p:cNvSpPr>
            <a:spLocks noGrp="1"/>
          </p:cNvSpPr>
          <p:nvPr>
            <p:ph type="title"/>
          </p:nvPr>
        </p:nvSpPr>
        <p:spPr/>
        <p:txBody>
          <a:bodyPr/>
          <a:lstStyle/>
          <a:p>
            <a:r>
              <a:rPr lang="en-US" dirty="0"/>
              <a:t>Symptoms of POI</a:t>
            </a:r>
          </a:p>
        </p:txBody>
      </p:sp>
      <p:sp>
        <p:nvSpPr>
          <p:cNvPr id="3" name="Text Placeholder 2">
            <a:extLst>
              <a:ext uri="{FF2B5EF4-FFF2-40B4-BE49-F238E27FC236}">
                <a16:creationId xmlns:a16="http://schemas.microsoft.com/office/drawing/2014/main" id="{D2649467-2E65-AFD8-2370-FF72DD3ECC69}"/>
              </a:ext>
            </a:extLst>
          </p:cNvPr>
          <p:cNvSpPr>
            <a:spLocks noGrp="1"/>
          </p:cNvSpPr>
          <p:nvPr>
            <p:ph type="body" idx="1"/>
          </p:nvPr>
        </p:nvSpPr>
        <p:spPr>
          <a:xfrm>
            <a:off x="136011" y="1663989"/>
            <a:ext cx="4914960" cy="3447098"/>
          </a:xfrm>
        </p:spPr>
        <p:txBody>
          <a:bodyPr/>
          <a:lstStyle/>
          <a:p>
            <a:pPr marL="342900" indent="-342900" algn="l">
              <a:spcBef>
                <a:spcPts val="1200"/>
              </a:spcBef>
              <a:spcAft>
                <a:spcPts val="600"/>
              </a:spcAft>
              <a:buFont typeface="Wingdings" panose="05000000000000000000" pitchFamily="2" charset="2"/>
              <a:buChar char="§"/>
            </a:pPr>
            <a:r>
              <a:rPr lang="en-US" sz="2800" b="0" i="0" u="none" strike="noStrike" baseline="0" dirty="0">
                <a:latin typeface="Times New Roman" panose="02020603050405020304" pitchFamily="18" charset="0"/>
                <a:cs typeface="Times New Roman" panose="02020603050405020304" pitchFamily="18" charset="0"/>
              </a:rPr>
              <a:t>The decrease in estrogen secretion causes:</a:t>
            </a:r>
          </a:p>
          <a:p>
            <a:pPr marL="742950" lvl="1" indent="-285750">
              <a:spcBef>
                <a:spcPts val="1200"/>
              </a:spcBef>
              <a:spcAft>
                <a:spcPts val="600"/>
              </a:spcAft>
              <a:buFont typeface="Wingdings" panose="05000000000000000000" pitchFamily="2" charset="2"/>
              <a:buChar char="§"/>
            </a:pPr>
            <a:r>
              <a:rPr lang="en-US" sz="2000" b="0" i="0" u="sng" strike="noStrike" baseline="0" dirty="0">
                <a:latin typeface="Times New Roman" panose="02020603050405020304" pitchFamily="18" charset="0"/>
                <a:cs typeface="Times New Roman" panose="02020603050405020304" pitchFamily="18" charset="0"/>
              </a:rPr>
              <a:t>Menopausal symptoms</a:t>
            </a:r>
            <a:r>
              <a:rPr lang="en-US" sz="2000" dirty="0">
                <a:latin typeface="Times New Roman" panose="02020603050405020304" pitchFamily="18" charset="0"/>
                <a:cs typeface="Times New Roman" panose="02020603050405020304" pitchFamily="18" charset="0"/>
              </a:rPr>
              <a:t>: </a:t>
            </a:r>
          </a:p>
          <a:p>
            <a:pPr marL="1200150" lvl="2" indent="-285750">
              <a:spcBef>
                <a:spcPts val="1200"/>
              </a:spcBef>
              <a:spcAft>
                <a:spcPts val="600"/>
              </a:spcAft>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H</a:t>
            </a:r>
            <a:r>
              <a:rPr lang="en-US" b="0" i="0" u="none" strike="noStrike" baseline="0" dirty="0">
                <a:latin typeface="Times New Roman" panose="02020603050405020304" pitchFamily="18" charset="0"/>
                <a:cs typeface="Times New Roman" panose="02020603050405020304" pitchFamily="18" charset="0"/>
              </a:rPr>
              <a:t>ot flashes</a:t>
            </a:r>
            <a:r>
              <a:rPr lang="en-US" dirty="0">
                <a:latin typeface="Times New Roman" panose="02020603050405020304" pitchFamily="18" charset="0"/>
                <a:cs typeface="Times New Roman" panose="02020603050405020304" pitchFamily="18" charset="0"/>
              </a:rPr>
              <a:t>, N</a:t>
            </a:r>
            <a:r>
              <a:rPr lang="en-US" b="0" i="0" u="none" strike="noStrike" baseline="0" dirty="0">
                <a:latin typeface="Times New Roman" panose="02020603050405020304" pitchFamily="18" charset="0"/>
                <a:cs typeface="Times New Roman" panose="02020603050405020304" pitchFamily="18" charset="0"/>
              </a:rPr>
              <a:t>ight sweats, and insomnia</a:t>
            </a:r>
          </a:p>
          <a:p>
            <a:pPr marL="742950" lvl="1" indent="-285750">
              <a:spcBef>
                <a:spcPts val="600"/>
              </a:spcBef>
              <a:buFont typeface="Wingdings" panose="05000000000000000000" pitchFamily="2" charset="2"/>
              <a:buChar char="§"/>
            </a:pPr>
            <a:r>
              <a:rPr lang="en-US" sz="2000" b="0" i="0" u="sng" strike="noStrike" baseline="0" dirty="0">
                <a:latin typeface="Times New Roman" panose="02020603050405020304" pitchFamily="18" charset="0"/>
                <a:cs typeface="Times New Roman" panose="02020603050405020304" pitchFamily="18" charset="0"/>
              </a:rPr>
              <a:t>long-term consequences</a:t>
            </a:r>
            <a:r>
              <a:rPr lang="en-US" sz="2000" b="0" i="0" u="none" strike="noStrike" baseline="0" dirty="0">
                <a:latin typeface="Times New Roman" panose="02020603050405020304" pitchFamily="18" charset="0"/>
                <a:cs typeface="Times New Roman" panose="02020603050405020304" pitchFamily="18" charset="0"/>
              </a:rPr>
              <a:t>: </a:t>
            </a:r>
          </a:p>
          <a:p>
            <a:pPr marL="1200150" lvl="2" indent="-285750">
              <a:spcBef>
                <a:spcPts val="600"/>
              </a:spcBef>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R</a:t>
            </a:r>
            <a:r>
              <a:rPr lang="en-US" sz="1600" b="0" i="0" u="none" strike="noStrike" baseline="0" dirty="0">
                <a:latin typeface="Times New Roman" panose="02020603050405020304" pitchFamily="18" charset="0"/>
                <a:cs typeface="Times New Roman" panose="02020603050405020304" pitchFamily="18" charset="0"/>
              </a:rPr>
              <a:t>isk of skeletal fragility</a:t>
            </a:r>
          </a:p>
          <a:p>
            <a:pPr marL="1200150" lvl="2" indent="-285750">
              <a:spcBef>
                <a:spcPts val="600"/>
              </a:spcBef>
              <a:buFont typeface="Wingdings" panose="05000000000000000000" pitchFamily="2" charset="2"/>
              <a:buChar char="§"/>
            </a:pPr>
            <a:r>
              <a:rPr lang="en-US" sz="1600" dirty="0">
                <a:latin typeface="Times New Roman" panose="02020603050405020304" pitchFamily="18" charset="0"/>
                <a:cs typeface="Times New Roman" panose="02020603050405020304" pitchFamily="18" charset="0"/>
              </a:rPr>
              <a:t>card</a:t>
            </a:r>
            <a:r>
              <a:rPr lang="en-US" sz="1600" b="0" i="0" u="none" strike="noStrike" baseline="0" dirty="0">
                <a:latin typeface="Times New Roman" panose="02020603050405020304" pitchFamily="18" charset="0"/>
                <a:cs typeface="Times New Roman" panose="02020603050405020304" pitchFamily="18" charset="0"/>
              </a:rPr>
              <a:t>iovascular and neurocognitive disorders</a:t>
            </a:r>
            <a:endParaRPr lang="en-US" sz="16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pic>
        <p:nvPicPr>
          <p:cNvPr id="2050" name="Picture 2">
            <a:extLst>
              <a:ext uri="{FF2B5EF4-FFF2-40B4-BE49-F238E27FC236}">
                <a16:creationId xmlns:a16="http://schemas.microsoft.com/office/drawing/2014/main" id="{34685093-D993-ACB7-1609-F93E5E55EA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9349" y="1959428"/>
            <a:ext cx="6926640" cy="398486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go-shirazfertilitycenter-500-500">
            <a:extLst>
              <a:ext uri="{FF2B5EF4-FFF2-40B4-BE49-F238E27FC236}">
                <a16:creationId xmlns:a16="http://schemas.microsoft.com/office/drawing/2014/main" id="{94D1E0F5-E726-33D6-9EEC-2BDC59DC006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14" r="17232"/>
          <a:stretch/>
        </p:blipFill>
        <p:spPr bwMode="auto">
          <a:xfrm>
            <a:off x="10760225" y="142875"/>
            <a:ext cx="1205352" cy="1816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492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CCBFA-CB51-FA3F-2ADB-1A31DAAA55DD}"/>
              </a:ext>
            </a:extLst>
          </p:cNvPr>
          <p:cNvSpPr>
            <a:spLocks noGrp="1"/>
          </p:cNvSpPr>
          <p:nvPr>
            <p:ph type="title"/>
          </p:nvPr>
        </p:nvSpPr>
        <p:spPr/>
        <p:txBody>
          <a:bodyPr/>
          <a:lstStyle/>
          <a:p>
            <a:r>
              <a:rPr lang="en-US" dirty="0"/>
              <a:t>Incidence</a:t>
            </a:r>
          </a:p>
        </p:txBody>
      </p:sp>
      <p:sp>
        <p:nvSpPr>
          <p:cNvPr id="3" name="Content Placeholder 2">
            <a:extLst>
              <a:ext uri="{FF2B5EF4-FFF2-40B4-BE49-F238E27FC236}">
                <a16:creationId xmlns:a16="http://schemas.microsoft.com/office/drawing/2014/main" id="{0163D9A3-C005-6742-3729-D93EEC619E98}"/>
              </a:ext>
            </a:extLst>
          </p:cNvPr>
          <p:cNvSpPr>
            <a:spLocks noGrp="1"/>
          </p:cNvSpPr>
          <p:nvPr>
            <p:ph type="body" idx="1"/>
          </p:nvPr>
        </p:nvSpPr>
        <p:spPr/>
        <p:txBody>
          <a:bodyPr>
            <a:normAutofit/>
          </a:bodyPr>
          <a:lstStyle/>
          <a:p>
            <a:pPr marL="342900" indent="-342900" algn="l">
              <a:spcBef>
                <a:spcPts val="600"/>
              </a:spcBef>
              <a:spcAft>
                <a:spcPts val="600"/>
              </a:spcAft>
              <a:buFont typeface="Wingdings" panose="05000000000000000000" pitchFamily="2" charset="2"/>
              <a:buChar char="§"/>
            </a:pPr>
            <a:r>
              <a:rPr lang="en-US" sz="2000" b="0" i="0" u="none" strike="noStrike" baseline="0" dirty="0">
                <a:latin typeface="Times New Roman" panose="02020603050405020304" pitchFamily="18" charset="0"/>
                <a:cs typeface="Times New Roman" panose="02020603050405020304" pitchFamily="18" charset="0"/>
              </a:rPr>
              <a:t>POI occurs in </a:t>
            </a:r>
            <a:r>
              <a:rPr lang="en-US" sz="2000" b="1" i="0" u="none" strike="noStrike" baseline="0" dirty="0">
                <a:latin typeface="Times New Roman" panose="02020603050405020304" pitchFamily="18" charset="0"/>
                <a:cs typeface="Times New Roman" panose="02020603050405020304" pitchFamily="18" charset="0"/>
              </a:rPr>
              <a:t>approximately 1% </a:t>
            </a:r>
            <a:r>
              <a:rPr lang="en-US" sz="2000" b="0" i="0" u="none" strike="noStrike" baseline="0" dirty="0">
                <a:latin typeface="Times New Roman" panose="02020603050405020304" pitchFamily="18" charset="0"/>
                <a:cs typeface="Times New Roman" panose="02020603050405020304" pitchFamily="18" charset="0"/>
              </a:rPr>
              <a:t>of the women who have not reached 40 years of age.</a:t>
            </a:r>
          </a:p>
          <a:p>
            <a:pPr marL="342900" indent="-342900">
              <a:spcBef>
                <a:spcPts val="600"/>
              </a:spcBef>
              <a:spcAft>
                <a:spcPts val="600"/>
              </a:spcAft>
              <a:buFont typeface="Wingdings" panose="05000000000000000000" pitchFamily="2" charset="2"/>
              <a:buChar char="§"/>
            </a:pPr>
            <a:r>
              <a:rPr lang="en-US" sz="2000" b="0" i="0" u="none" strike="noStrike" baseline="0" dirty="0">
                <a:latin typeface="Times New Roman" panose="02020603050405020304" pitchFamily="18" charset="0"/>
                <a:cs typeface="Times New Roman" panose="02020603050405020304" pitchFamily="18" charset="0"/>
              </a:rPr>
              <a:t>Epidemiological studies have shown that POI incidence also depends on </a:t>
            </a:r>
            <a:r>
              <a:rPr lang="en-US" sz="2000" b="0" i="0" u="sng" strike="noStrike" baseline="0" dirty="0">
                <a:latin typeface="Times New Roman" panose="02020603050405020304" pitchFamily="18" charset="0"/>
                <a:cs typeface="Times New Roman" panose="02020603050405020304" pitchFamily="18" charset="0"/>
              </a:rPr>
              <a:t>ethnicity</a:t>
            </a:r>
            <a:r>
              <a:rPr lang="en-US" sz="1800" dirty="0">
                <a:latin typeface="Times New Roman" panose="02020603050405020304" pitchFamily="18" charset="0"/>
                <a:cs typeface="Times New Roman" panose="02020603050405020304" pitchFamily="18" charset="0"/>
              </a:rPr>
              <a:t>.</a:t>
            </a:r>
            <a:endParaRPr lang="en-US" sz="2000" b="0" i="0" u="none" strike="noStrike" baseline="0" dirty="0">
              <a:latin typeface="Times New Roman" panose="02020603050405020304" pitchFamily="18" charset="0"/>
              <a:cs typeface="Times New Roman" panose="02020603050405020304" pitchFamily="18" charset="0"/>
            </a:endParaRPr>
          </a:p>
          <a:p>
            <a:pPr marL="342900" indent="-342900" algn="l">
              <a:spcBef>
                <a:spcPts val="600"/>
              </a:spcBef>
              <a:spcAft>
                <a:spcPts val="600"/>
              </a:spcAft>
              <a:buFont typeface="Wingdings" panose="05000000000000000000" pitchFamily="2" charset="2"/>
              <a:buChar char="§"/>
            </a:pPr>
            <a:r>
              <a:rPr lang="en-US" sz="2000" b="0" i="0" u="none" strike="noStrike" baseline="0" dirty="0">
                <a:latin typeface="Times New Roman" panose="02020603050405020304" pitchFamily="18" charset="0"/>
                <a:cs typeface="Times New Roman" panose="02020603050405020304" pitchFamily="18" charset="0"/>
              </a:rPr>
              <a:t>The estimated incidence rate ratio varies with age; </a:t>
            </a:r>
          </a:p>
          <a:p>
            <a:pPr marL="742950" lvl="1" indent="-285750">
              <a:spcBef>
                <a:spcPts val="600"/>
              </a:spcBef>
              <a:spcAft>
                <a:spcPts val="600"/>
              </a:spcAft>
              <a:buFont typeface="Wingdings" panose="05000000000000000000" pitchFamily="2" charset="2"/>
              <a:buChar char="§"/>
            </a:pPr>
            <a:r>
              <a:rPr lang="en-US" b="0" i="0" u="none" strike="noStrike" baseline="0" dirty="0">
                <a:latin typeface="Times New Roman" panose="02020603050405020304" pitchFamily="18" charset="0"/>
                <a:cs typeface="Times New Roman" panose="02020603050405020304" pitchFamily="18" charset="0"/>
              </a:rPr>
              <a:t>1:100 cases by the age of 40 years</a:t>
            </a:r>
            <a:endParaRPr lang="en-US" dirty="0">
              <a:latin typeface="Times New Roman" panose="02020603050405020304" pitchFamily="18" charset="0"/>
              <a:cs typeface="Times New Roman" panose="02020603050405020304" pitchFamily="18" charset="0"/>
            </a:endParaRPr>
          </a:p>
          <a:p>
            <a:pPr marL="742950" lvl="1" indent="-285750">
              <a:spcBef>
                <a:spcPts val="600"/>
              </a:spcBef>
              <a:spcAft>
                <a:spcPts val="600"/>
              </a:spcAft>
              <a:buFont typeface="Wingdings" panose="05000000000000000000" pitchFamily="2" charset="2"/>
              <a:buChar char="§"/>
            </a:pPr>
            <a:r>
              <a:rPr lang="en-US" b="0" i="0" u="none" strike="noStrike" baseline="0" dirty="0">
                <a:latin typeface="Times New Roman" panose="02020603050405020304" pitchFamily="18" charset="0"/>
                <a:cs typeface="Times New Roman" panose="02020603050405020304" pitchFamily="18" charset="0"/>
              </a:rPr>
              <a:t>1:250 cases at the age of 35 years</a:t>
            </a:r>
            <a:endParaRPr lang="en-US" dirty="0">
              <a:latin typeface="Times New Roman" panose="02020603050405020304" pitchFamily="18" charset="0"/>
              <a:cs typeface="Times New Roman" panose="02020603050405020304" pitchFamily="18" charset="0"/>
            </a:endParaRPr>
          </a:p>
          <a:p>
            <a:pPr marL="742950" lvl="1" indent="-285750">
              <a:spcBef>
                <a:spcPts val="600"/>
              </a:spcBef>
              <a:spcAft>
                <a:spcPts val="600"/>
              </a:spcAft>
              <a:buFont typeface="Wingdings" panose="05000000000000000000" pitchFamily="2" charset="2"/>
              <a:buChar char="§"/>
            </a:pPr>
            <a:r>
              <a:rPr lang="en-US" b="0" i="0" u="none" strike="noStrike" baseline="0" dirty="0">
                <a:latin typeface="Times New Roman" panose="02020603050405020304" pitchFamily="18" charset="0"/>
                <a:cs typeface="Times New Roman" panose="02020603050405020304" pitchFamily="18" charset="0"/>
              </a:rPr>
              <a:t>1:1000 cases by 30 years</a:t>
            </a:r>
            <a:endParaRPr lang="en-US" dirty="0">
              <a:latin typeface="Times New Roman" panose="02020603050405020304" pitchFamily="18" charset="0"/>
              <a:cs typeface="Times New Roman" panose="02020603050405020304" pitchFamily="18" charset="0"/>
            </a:endParaRPr>
          </a:p>
          <a:p>
            <a:pPr marL="742950" lvl="1" indent="-285750">
              <a:spcBef>
                <a:spcPts val="600"/>
              </a:spcBef>
              <a:spcAft>
                <a:spcPts val="600"/>
              </a:spcAft>
              <a:buFont typeface="Wingdings" panose="05000000000000000000" pitchFamily="2" charset="2"/>
              <a:buChar char="§"/>
            </a:pPr>
            <a:r>
              <a:rPr lang="en-US" b="0" i="0" u="none" strike="noStrike" baseline="0" dirty="0">
                <a:latin typeface="Times New Roman" panose="02020603050405020304" pitchFamily="18" charset="0"/>
                <a:cs typeface="Times New Roman" panose="02020603050405020304" pitchFamily="18" charset="0"/>
              </a:rPr>
              <a:t>1:10,000 cases during the age of 18–25 years.</a:t>
            </a:r>
          </a:p>
        </p:txBody>
      </p:sp>
      <p:pic>
        <p:nvPicPr>
          <p:cNvPr id="4" name="Picture 2" descr="Logo-shirazfertilitycenter-500-500">
            <a:extLst>
              <a:ext uri="{FF2B5EF4-FFF2-40B4-BE49-F238E27FC236}">
                <a16:creationId xmlns:a16="http://schemas.microsoft.com/office/drawing/2014/main" id="{1AF835E7-DB08-FEF9-EA20-953C510F2E3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14" r="17232"/>
          <a:stretch/>
        </p:blipFill>
        <p:spPr bwMode="auto">
          <a:xfrm>
            <a:off x="10760225" y="142875"/>
            <a:ext cx="1205352" cy="1816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759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235DA2-F526-2CDC-8DAC-306B6F564AAF}"/>
              </a:ext>
            </a:extLst>
          </p:cNvPr>
          <p:cNvSpPr>
            <a:spLocks noGrp="1"/>
          </p:cNvSpPr>
          <p:nvPr>
            <p:ph type="body" idx="1"/>
          </p:nvPr>
        </p:nvSpPr>
        <p:spPr>
          <a:xfrm>
            <a:off x="670290" y="1629155"/>
            <a:ext cx="6479447" cy="3754874"/>
          </a:xfrm>
        </p:spPr>
        <p:txBody>
          <a:bodyPr/>
          <a:lstStyle/>
          <a:p>
            <a:pPr marL="285750" indent="-285750" algn="l">
              <a:buFont typeface="Arial" panose="020B0604020202020204" pitchFamily="34" charset="0"/>
              <a:buChar char="•"/>
            </a:pPr>
            <a:r>
              <a:rPr lang="en-US" sz="2400" b="0" i="0" u="none" strike="noStrike" baseline="0" dirty="0">
                <a:solidFill>
                  <a:srgbClr val="000000"/>
                </a:solidFill>
                <a:latin typeface="Times New Roman" panose="02020603050405020304" pitchFamily="18" charset="0"/>
                <a:cs typeface="Times New Roman" panose="02020603050405020304" pitchFamily="18" charset="0"/>
              </a:rPr>
              <a:t>POI is diagnosed when a woman presents: </a:t>
            </a:r>
          </a:p>
          <a:p>
            <a:pPr marL="742950" lvl="1" indent="-285750" algn="l">
              <a:buFont typeface="Arial" panose="020B0604020202020204" pitchFamily="34" charset="0"/>
              <a:buChar char="•"/>
            </a:pPr>
            <a:r>
              <a:rPr lang="en-US" dirty="0">
                <a:solidFill>
                  <a:srgbClr val="000000"/>
                </a:solidFill>
                <a:latin typeface="Times New Roman" panose="02020603050405020304" pitchFamily="18" charset="0"/>
                <a:cs typeface="Times New Roman" panose="02020603050405020304" pitchFamily="18" charset="0"/>
              </a:rPr>
              <a:t>A</a:t>
            </a:r>
            <a:r>
              <a:rPr lang="en-US" b="0" i="0" u="none" strike="noStrike" baseline="0" dirty="0">
                <a:solidFill>
                  <a:srgbClr val="000000"/>
                </a:solidFill>
                <a:latin typeface="Times New Roman" panose="02020603050405020304" pitchFamily="18" charset="0"/>
                <a:cs typeface="Times New Roman" panose="02020603050405020304" pitchFamily="18" charset="0"/>
              </a:rPr>
              <a:t>menorrhea before 40 years of age</a:t>
            </a:r>
            <a:endParaRPr lang="en-US" dirty="0">
              <a:solidFill>
                <a:srgbClr val="000000"/>
              </a:solidFill>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r>
              <a:rPr lang="en-US" b="0" i="0" u="none" strike="noStrike" baseline="0" dirty="0">
                <a:solidFill>
                  <a:srgbClr val="000000"/>
                </a:solidFill>
                <a:latin typeface="Times New Roman" panose="02020603050405020304" pitchFamily="18" charset="0"/>
                <a:cs typeface="Times New Roman" panose="02020603050405020304" pitchFamily="18" charset="0"/>
              </a:rPr>
              <a:t>An elevated serum level of pituitary gonadotropin follicle-stimulating hormone (FSH)</a:t>
            </a:r>
          </a:p>
          <a:p>
            <a:pPr marL="742950" lvl="1" indent="-285750" algn="l">
              <a:buFont typeface="Arial" panose="020B0604020202020204" pitchFamily="34" charset="0"/>
              <a:buChar char="•"/>
            </a:pPr>
            <a:r>
              <a:rPr lang="en-US" dirty="0">
                <a:solidFill>
                  <a:srgbClr val="000000"/>
                </a:solidFill>
                <a:latin typeface="Times New Roman" panose="02020603050405020304" pitchFamily="18" charset="0"/>
                <a:cs typeface="Times New Roman" panose="02020603050405020304" pitchFamily="18" charset="0"/>
              </a:rPr>
              <a:t>L</a:t>
            </a:r>
            <a:r>
              <a:rPr lang="en-US" b="0" i="0" u="none" strike="noStrike" baseline="0" dirty="0">
                <a:solidFill>
                  <a:srgbClr val="000000"/>
                </a:solidFill>
                <a:latin typeface="Times New Roman" panose="02020603050405020304" pitchFamily="18" charset="0"/>
                <a:cs typeface="Times New Roman" panose="02020603050405020304" pitchFamily="18" charset="0"/>
              </a:rPr>
              <a:t>ow levels of estradiol (E2).</a:t>
            </a:r>
          </a:p>
          <a:p>
            <a:pPr marL="742950" lvl="1" indent="-285750" algn="l">
              <a:buFont typeface="Arial" panose="020B0604020202020204" pitchFamily="34" charset="0"/>
              <a:buChar char="•"/>
            </a:pPr>
            <a:endParaRPr lang="en-US" sz="1400" dirty="0">
              <a:solidFill>
                <a:srgbClr val="000000"/>
              </a:solidFill>
              <a:latin typeface="Times New Roman" panose="02020603050405020304" pitchFamily="18" charset="0"/>
              <a:cs typeface="Times New Roman" panose="02020603050405020304" pitchFamily="18" charset="0"/>
            </a:endParaRPr>
          </a:p>
          <a:p>
            <a:pPr marL="742950" lvl="1" indent="-285750" algn="l">
              <a:buFont typeface="Arial" panose="020B0604020202020204" pitchFamily="34" charset="0"/>
              <a:buChar char="•"/>
            </a:pPr>
            <a:endParaRPr lang="en-US" sz="1400" b="0" i="0" u="none" strike="noStrike" baseline="0" dirty="0">
              <a:solidFill>
                <a:srgbClr val="000000"/>
              </a:solidFill>
              <a:latin typeface="Times New Roman" panose="02020603050405020304" pitchFamily="18" charset="0"/>
              <a:cs typeface="Times New Roman" panose="02020603050405020304" pitchFamily="18" charset="0"/>
            </a:endParaRPr>
          </a:p>
          <a:p>
            <a:pPr marL="285750" indent="-285750" algn="l">
              <a:buFont typeface="Arial" panose="020B0604020202020204" pitchFamily="34" charset="0"/>
              <a:buChar char="•"/>
            </a:pPr>
            <a:r>
              <a:rPr lang="en-US" sz="2400" b="0" i="0" u="none" strike="noStrike" baseline="0" dirty="0">
                <a:latin typeface="Times New Roman" panose="02020603050405020304" pitchFamily="18" charset="0"/>
                <a:cs typeface="Times New Roman" panose="02020603050405020304" pitchFamily="18" charset="0"/>
              </a:rPr>
              <a:t>Serum levels of FSH and E2 are measured on at least two separate occasions with more than 4 weeks of interval, and patients that present with continuously elevated FSH levels (greater than 25 IU/L) are diagnosed with POI.</a:t>
            </a:r>
            <a:endParaRPr lang="en-US" sz="3200" dirty="0">
              <a:latin typeface="Times New Roman" panose="02020603050405020304" pitchFamily="18" charset="0"/>
              <a:cs typeface="Times New Roman" panose="02020603050405020304" pitchFamily="18" charset="0"/>
            </a:endParaRPr>
          </a:p>
        </p:txBody>
      </p:sp>
      <p:pic>
        <p:nvPicPr>
          <p:cNvPr id="4" name="Picture 2" descr="Logo-shirazfertilitycenter-500-500">
            <a:extLst>
              <a:ext uri="{FF2B5EF4-FFF2-40B4-BE49-F238E27FC236}">
                <a16:creationId xmlns:a16="http://schemas.microsoft.com/office/drawing/2014/main" id="{A27382D5-7ABD-2324-C108-47474B32DF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14" r="17232"/>
          <a:stretch/>
        </p:blipFill>
        <p:spPr bwMode="auto">
          <a:xfrm>
            <a:off x="10760225" y="142875"/>
            <a:ext cx="1205352" cy="181655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F24C5A36-BEC8-DDBC-D058-DCDBA939D996}"/>
              </a:ext>
            </a:extLst>
          </p:cNvPr>
          <p:cNvSpPr>
            <a:spLocks noGrp="1"/>
          </p:cNvSpPr>
          <p:nvPr>
            <p:ph type="title"/>
          </p:nvPr>
        </p:nvSpPr>
        <p:spPr/>
        <p:txBody>
          <a:bodyPr/>
          <a:lstStyle/>
          <a:p>
            <a:r>
              <a:rPr lang="en-US" dirty="0"/>
              <a:t>Diagnosis of POI</a:t>
            </a:r>
          </a:p>
        </p:txBody>
      </p:sp>
      <p:pic>
        <p:nvPicPr>
          <p:cNvPr id="4098" name="Picture 2" descr="POI Primary Ovarian Insufficiency, Symptoms, Stem Cell Studies, Trials,  Treatment, Costa Rica">
            <a:extLst>
              <a:ext uri="{FF2B5EF4-FFF2-40B4-BE49-F238E27FC236}">
                <a16:creationId xmlns:a16="http://schemas.microsoft.com/office/drawing/2014/main" id="{051B754D-D8D1-3442-ECF3-56700E90A4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5429" y="2830286"/>
            <a:ext cx="4710147" cy="2648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38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93FEC-F8D0-3360-206A-32A7E4697FA7}"/>
              </a:ext>
            </a:extLst>
          </p:cNvPr>
          <p:cNvSpPr>
            <a:spLocks noGrp="1"/>
          </p:cNvSpPr>
          <p:nvPr>
            <p:ph type="title"/>
          </p:nvPr>
        </p:nvSpPr>
        <p:spPr>
          <a:xfrm>
            <a:off x="2001414" y="355555"/>
            <a:ext cx="8039569" cy="419509"/>
          </a:xfrm>
        </p:spPr>
        <p:txBody>
          <a:bodyPr/>
          <a:lstStyle/>
          <a:p>
            <a:r>
              <a:rPr lang="en-US" sz="2000" b="1" i="0" u="none" strike="noStrike" baseline="0" dirty="0">
                <a:latin typeface="Times New Roman" panose="02020603050405020304" pitchFamily="18" charset="0"/>
                <a:cs typeface="Times New Roman" panose="02020603050405020304" pitchFamily="18" charset="0"/>
              </a:rPr>
              <a:t>Folliculogenesis and ovulation in normal ovary versus POI ovary</a:t>
            </a:r>
            <a:endParaRPr lang="en-US" sz="48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CFD72507-EA0E-8C00-F73A-4206E012F5DF}"/>
              </a:ext>
            </a:extLst>
          </p:cNvPr>
          <p:cNvPicPr>
            <a:picLocks noChangeAspect="1"/>
          </p:cNvPicPr>
          <p:nvPr/>
        </p:nvPicPr>
        <p:blipFill rotWithShape="1">
          <a:blip r:embed="rId2"/>
          <a:srcRect l="4164" t="5498" r="5947" b="6967"/>
          <a:stretch/>
        </p:blipFill>
        <p:spPr>
          <a:xfrm>
            <a:off x="1532709" y="906660"/>
            <a:ext cx="8946137" cy="5882151"/>
          </a:xfrm>
          <a:prstGeom prst="rect">
            <a:avLst/>
          </a:prstGeom>
        </p:spPr>
      </p:pic>
      <p:pic>
        <p:nvPicPr>
          <p:cNvPr id="4" name="Picture 2" descr="Logo-shirazfertilitycenter-500-500">
            <a:extLst>
              <a:ext uri="{FF2B5EF4-FFF2-40B4-BE49-F238E27FC236}">
                <a16:creationId xmlns:a16="http://schemas.microsoft.com/office/drawing/2014/main" id="{76E32FCB-4F6E-D20D-82D0-BA9B70D6B0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14" r="17232"/>
          <a:stretch/>
        </p:blipFill>
        <p:spPr bwMode="auto">
          <a:xfrm>
            <a:off x="10760225" y="142875"/>
            <a:ext cx="1205352" cy="1816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780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89CA3-097F-44F4-147B-6D61D7A0B5BF}"/>
              </a:ext>
            </a:extLst>
          </p:cNvPr>
          <p:cNvSpPr>
            <a:spLocks noGrp="1"/>
          </p:cNvSpPr>
          <p:nvPr>
            <p:ph type="title"/>
          </p:nvPr>
        </p:nvSpPr>
        <p:spPr>
          <a:xfrm>
            <a:off x="1062446" y="274972"/>
            <a:ext cx="10563134" cy="752639"/>
          </a:xfrm>
        </p:spPr>
        <p:txBody>
          <a:bodyPr/>
          <a:lstStyle/>
          <a:p>
            <a:r>
              <a:rPr lang="en-US" sz="4000" b="1" dirty="0"/>
              <a:t>Causes and possible treatment in POI</a:t>
            </a:r>
          </a:p>
        </p:txBody>
      </p:sp>
      <p:pic>
        <p:nvPicPr>
          <p:cNvPr id="2050" name="Picture 2" descr="Potential Therapeutic Options for Premature Ovarian Insufficiency ...">
            <a:extLst>
              <a:ext uri="{FF2B5EF4-FFF2-40B4-BE49-F238E27FC236}">
                <a16:creationId xmlns:a16="http://schemas.microsoft.com/office/drawing/2014/main" id="{64DC2AB6-D017-53D6-5CBE-CB745B8368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3686" y="1507235"/>
            <a:ext cx="6524625" cy="51625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Logo-shirazfertilitycenter-500-500">
            <a:extLst>
              <a:ext uri="{FF2B5EF4-FFF2-40B4-BE49-F238E27FC236}">
                <a16:creationId xmlns:a16="http://schemas.microsoft.com/office/drawing/2014/main" id="{3E74C43C-86D8-D52C-3BD5-06F0EA2F1B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14" r="17232"/>
          <a:stretch/>
        </p:blipFill>
        <p:spPr bwMode="auto">
          <a:xfrm>
            <a:off x="10838606" y="142875"/>
            <a:ext cx="1205352" cy="1816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4461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EFBFBCE-C554-6E17-5887-ED473619714C}"/>
              </a:ext>
            </a:extLst>
          </p:cNvPr>
          <p:cNvPicPr>
            <a:picLocks noChangeAspect="1"/>
          </p:cNvPicPr>
          <p:nvPr/>
        </p:nvPicPr>
        <p:blipFill>
          <a:blip r:embed="rId2"/>
          <a:stretch>
            <a:fillRect/>
          </a:stretch>
        </p:blipFill>
        <p:spPr>
          <a:xfrm>
            <a:off x="1999957" y="1051151"/>
            <a:ext cx="7913408" cy="5098217"/>
          </a:xfrm>
          <a:prstGeom prst="rect">
            <a:avLst/>
          </a:prstGeom>
        </p:spPr>
      </p:pic>
      <p:pic>
        <p:nvPicPr>
          <p:cNvPr id="4" name="Picture 2" descr="Logo-shirazfertilitycenter-500-500">
            <a:extLst>
              <a:ext uri="{FF2B5EF4-FFF2-40B4-BE49-F238E27FC236}">
                <a16:creationId xmlns:a16="http://schemas.microsoft.com/office/drawing/2014/main" id="{96DA6BD0-D73A-C7D8-6293-B699A1C36FE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14" r="17232"/>
          <a:stretch/>
        </p:blipFill>
        <p:spPr bwMode="auto">
          <a:xfrm>
            <a:off x="10760225" y="142875"/>
            <a:ext cx="1205352" cy="1816553"/>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586E78FD-CF68-7E87-5D4F-BC777C8B2EAA}"/>
              </a:ext>
            </a:extLst>
          </p:cNvPr>
          <p:cNvSpPr>
            <a:spLocks noGrp="1"/>
          </p:cNvSpPr>
          <p:nvPr>
            <p:ph type="title"/>
          </p:nvPr>
        </p:nvSpPr>
        <p:spPr>
          <a:xfrm>
            <a:off x="522875" y="257555"/>
            <a:ext cx="10449562" cy="695960"/>
          </a:xfrm>
        </p:spPr>
        <p:txBody>
          <a:bodyPr/>
          <a:lstStyle/>
          <a:p>
            <a:r>
              <a:rPr lang="en-US" dirty="0"/>
              <a:t>Treatment option in POI</a:t>
            </a:r>
          </a:p>
        </p:txBody>
      </p:sp>
    </p:spTree>
    <p:extLst>
      <p:ext uri="{BB962C8B-B14F-4D97-AF65-F5344CB8AC3E}">
        <p14:creationId xmlns:p14="http://schemas.microsoft.com/office/powerpoint/2010/main" val="1248984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788DDA8-287D-B8DC-2B62-EAD08E352487}"/>
              </a:ext>
            </a:extLst>
          </p:cNvPr>
          <p:cNvSpPr>
            <a:spLocks noGrp="1"/>
          </p:cNvSpPr>
          <p:nvPr>
            <p:ph type="body" idx="1"/>
          </p:nvPr>
        </p:nvSpPr>
        <p:spPr>
          <a:xfrm>
            <a:off x="705123" y="1603030"/>
            <a:ext cx="9889639" cy="2400657"/>
          </a:xfrm>
        </p:spPr>
        <p:txBody>
          <a:bodyPr/>
          <a:lstStyle/>
          <a:p>
            <a:pPr marL="285750" indent="-285750" algn="l">
              <a:spcBef>
                <a:spcPts val="1200"/>
              </a:spcBef>
              <a:spcAft>
                <a:spcPts val="600"/>
              </a:spcAf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Appropriate physiological estrogen/progestin therapy is regarded as the conventional management of POI, as it ameliorates the health complications resulting from this condition, such as menopause-associated</a:t>
            </a:r>
            <a:r>
              <a:rPr lang="en-US" sz="1800" dirty="0">
                <a:latin typeface="Times New Roman" panose="02020603050405020304" pitchFamily="18" charset="0"/>
                <a:cs typeface="Times New Roman" panose="02020603050405020304" pitchFamily="18" charset="0"/>
              </a:rPr>
              <a:t> </a:t>
            </a:r>
            <a:r>
              <a:rPr lang="en-US" sz="1800" b="0" i="0" u="none" strike="noStrike" baseline="0" dirty="0">
                <a:latin typeface="Times New Roman" panose="02020603050405020304" pitchFamily="18" charset="0"/>
                <a:cs typeface="Times New Roman" panose="02020603050405020304" pitchFamily="18" charset="0"/>
              </a:rPr>
              <a:t>symptoms, loss of bone mineral density, fractures, dry eye syndrome</a:t>
            </a:r>
          </a:p>
          <a:p>
            <a:pPr marL="285750" indent="-285750" algn="l">
              <a:spcBef>
                <a:spcPts val="1200"/>
              </a:spcBef>
              <a:spcAft>
                <a:spcPts val="600"/>
              </a:spcAf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Hormone replacement therapy (HRT) involves the prescription of hormones to replace those that normally would be present but are deficient.</a:t>
            </a:r>
          </a:p>
          <a:p>
            <a:pPr marL="285750" indent="-285750" algn="l">
              <a:spcBef>
                <a:spcPts val="1200"/>
              </a:spcBef>
              <a:spcAft>
                <a:spcPts val="600"/>
              </a:spcAft>
              <a:buFont typeface="Wingdings" panose="05000000000000000000" pitchFamily="2" charset="2"/>
              <a:buChar char="q"/>
            </a:pPr>
            <a:r>
              <a:rPr lang="en-US" sz="1800" b="0" i="0" u="none" strike="noStrike" baseline="0" dirty="0">
                <a:latin typeface="Times New Roman" panose="02020603050405020304" pitchFamily="18" charset="0"/>
                <a:cs typeface="Times New Roman" panose="02020603050405020304" pitchFamily="18" charset="0"/>
              </a:rPr>
              <a:t>HRTs include the administration of bioidentical and non-bioidentical estrogens and progestins such as </a:t>
            </a:r>
            <a:r>
              <a:rPr lang="en-US" sz="1800" dirty="0">
                <a:solidFill>
                  <a:srgbClr val="005B92"/>
                </a:solidFill>
                <a:latin typeface="Times New Roman" panose="02020603050405020304" pitchFamily="18" charset="0"/>
                <a:cs typeface="Times New Roman" panose="02020603050405020304" pitchFamily="18" charset="0"/>
              </a:rPr>
              <a:t>levonorgestrel</a:t>
            </a:r>
            <a:r>
              <a:rPr lang="en-US" sz="1800" b="0" i="0" u="none" strike="noStrike" baseline="0" dirty="0">
                <a:latin typeface="Times New Roman" panose="02020603050405020304" pitchFamily="18" charset="0"/>
                <a:cs typeface="Times New Roman" panose="02020603050405020304" pitchFamily="18" charset="0"/>
              </a:rPr>
              <a:t> and progesterone, as well as compounding for women who require multiple hormones.</a:t>
            </a:r>
          </a:p>
        </p:txBody>
      </p:sp>
      <p:pic>
        <p:nvPicPr>
          <p:cNvPr id="4" name="Picture 2" descr="Logo-shirazfertilitycenter-500-500">
            <a:extLst>
              <a:ext uri="{FF2B5EF4-FFF2-40B4-BE49-F238E27FC236}">
                <a16:creationId xmlns:a16="http://schemas.microsoft.com/office/drawing/2014/main" id="{56701C62-ED51-85F6-86EB-90ECD21165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414" r="17232"/>
          <a:stretch/>
        </p:blipFill>
        <p:spPr bwMode="auto">
          <a:xfrm>
            <a:off x="10760225" y="142875"/>
            <a:ext cx="1205352" cy="181655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4DB78BD7-C77D-F875-F950-B2499882209F}"/>
              </a:ext>
            </a:extLst>
          </p:cNvPr>
          <p:cNvSpPr>
            <a:spLocks noGrp="1"/>
          </p:cNvSpPr>
          <p:nvPr>
            <p:ph type="title"/>
          </p:nvPr>
        </p:nvSpPr>
        <p:spPr/>
        <p:txBody>
          <a:bodyPr/>
          <a:lstStyle/>
          <a:p>
            <a:r>
              <a:rPr lang="en-US" dirty="0"/>
              <a:t>HRT in POI</a:t>
            </a:r>
          </a:p>
        </p:txBody>
      </p:sp>
    </p:spTree>
    <p:extLst>
      <p:ext uri="{BB962C8B-B14F-4D97-AF65-F5344CB8AC3E}">
        <p14:creationId xmlns:p14="http://schemas.microsoft.com/office/powerpoint/2010/main" val="1727752195"/>
      </p:ext>
    </p:extLst>
  </p:cSld>
  <p:clrMapOvr>
    <a:masterClrMapping/>
  </p:clrMapOvr>
</p:sld>
</file>

<file path=ppt/theme/theme1.xml><?xml version="1.0" encoding="utf-8"?>
<a:theme xmlns:a="http://schemas.openxmlformats.org/drawingml/2006/main" name="Theme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4" id="{51535BA3-3B06-42C3-9CD8-6AA4484B363C}" vid="{AB6BE0A6-618B-46DF-9BB1-6B5F12ED63B3}"/>
    </a:ext>
  </a:extLst>
</a:theme>
</file>

<file path=docProps/app.xml><?xml version="1.0" encoding="utf-8"?>
<Properties xmlns="http://schemas.openxmlformats.org/officeDocument/2006/extended-properties" xmlns:vt="http://schemas.openxmlformats.org/officeDocument/2006/docPropsVTypes">
  <Template>Theme4</Template>
  <TotalTime>345</TotalTime>
  <Words>933</Words>
  <Application>Microsoft Office PowerPoint</Application>
  <PresentationFormat>Widescreen</PresentationFormat>
  <Paragraphs>88</Paragraphs>
  <Slides>23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Caladea</vt:lpstr>
      <vt:lpstr>Calibri</vt:lpstr>
      <vt:lpstr>Georgia</vt:lpstr>
      <vt:lpstr>HelveticaNeueLTStd-Bd</vt:lpstr>
      <vt:lpstr>Times New Roman</vt:lpstr>
      <vt:lpstr>Verdana</vt:lpstr>
      <vt:lpstr>Wingdings</vt:lpstr>
      <vt:lpstr>Theme4</vt:lpstr>
      <vt:lpstr>Medical management in POI</vt:lpstr>
      <vt:lpstr>INTRODUCTION</vt:lpstr>
      <vt:lpstr>Symptoms of POI</vt:lpstr>
      <vt:lpstr>Incidence</vt:lpstr>
      <vt:lpstr>Diagnosis of POI</vt:lpstr>
      <vt:lpstr>Folliculogenesis and ovulation in normal ovary versus POI ovary</vt:lpstr>
      <vt:lpstr>Causes and possible treatment in POI</vt:lpstr>
      <vt:lpstr>Treatment option in POI</vt:lpstr>
      <vt:lpstr>HRT in POI</vt:lpstr>
      <vt:lpstr>Suggested estrogen regimens </vt:lpstr>
      <vt:lpstr>PowerPoint Presentation</vt:lpstr>
      <vt:lpstr>Choice of progestin </vt:lpstr>
      <vt:lpstr>Estrogen</vt:lpstr>
      <vt:lpstr>PowerPoint Presentation</vt:lpstr>
      <vt:lpstr>Progesterone</vt:lpstr>
      <vt:lpstr>Spontaneous ovulation </vt:lpstr>
      <vt:lpstr>Pregnancy in POI</vt:lpstr>
      <vt:lpstr>Ineffective or unproven medical therapies</vt:lpstr>
      <vt:lpstr>Gonadotropin therapy:</vt:lpstr>
      <vt:lpstr>Glucocorticoid therapy </vt:lpstr>
      <vt:lpstr>Contraception</vt:lpstr>
      <vt:lpstr>HRT contraindication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Shirzad Hoseini</dc:creator>
  <cp:lastModifiedBy>Administrator</cp:lastModifiedBy>
  <cp:revision>54</cp:revision>
  <dcterms:created xsi:type="dcterms:W3CDTF">2024-01-09T15:38:31Z</dcterms:created>
  <dcterms:modified xsi:type="dcterms:W3CDTF">2024-01-28T08:29:47Z</dcterms:modified>
</cp:coreProperties>
</file>